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6" r:id="rId1"/>
  </p:sldMasterIdLst>
  <p:notesMasterIdLst>
    <p:notesMasterId r:id="rId28"/>
  </p:notesMasterIdLst>
  <p:sldIdLst>
    <p:sldId id="256" r:id="rId2"/>
    <p:sldId id="257" r:id="rId3"/>
    <p:sldId id="258" r:id="rId4"/>
    <p:sldId id="291" r:id="rId5"/>
    <p:sldId id="282" r:id="rId6"/>
    <p:sldId id="259" r:id="rId7"/>
    <p:sldId id="283" r:id="rId8"/>
    <p:sldId id="284" r:id="rId9"/>
    <p:sldId id="285" r:id="rId10"/>
    <p:sldId id="286" r:id="rId11"/>
    <p:sldId id="289" r:id="rId12"/>
    <p:sldId id="288" r:id="rId13"/>
    <p:sldId id="276" r:id="rId14"/>
    <p:sldId id="290" r:id="rId15"/>
    <p:sldId id="292" r:id="rId16"/>
    <p:sldId id="277" r:id="rId17"/>
    <p:sldId id="293" r:id="rId18"/>
    <p:sldId id="296" r:id="rId19"/>
    <p:sldId id="295" r:id="rId20"/>
    <p:sldId id="297" r:id="rId21"/>
    <p:sldId id="294" r:id="rId22"/>
    <p:sldId id="298" r:id="rId23"/>
    <p:sldId id="281" r:id="rId24"/>
    <p:sldId id="278" r:id="rId25"/>
    <p:sldId id="279" r:id="rId26"/>
    <p:sldId id="271" r:id="rId27"/>
  </p:sldIdLst>
  <p:sldSz cx="12192000" cy="6858000"/>
  <p:notesSz cx="9144000" cy="6858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Pretendard ExtraLight" panose="02000303000000020004" pitchFamily="50" charset="-127"/>
      <p:regular r:id="rId37"/>
    </p:embeddedFont>
    <p:embeddedFont>
      <p:font typeface="Pretendard Medium" panose="02000603000000020004" pitchFamily="50" charset="-127"/>
      <p:regular r:id="rId38"/>
    </p:embeddedFont>
    <p:embeddedFont>
      <p:font typeface="Pretendard SemiBold" panose="02000703000000020004" pitchFamily="50" charset="-127"/>
      <p:bold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맑은 고딕" panose="020B0503020000020004" pitchFamily="34" charset="-127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08C"/>
    <a:srgbClr val="004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48C38D0-8BA9-4060-A609-D23A3E919AA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2" autoAdjust="0"/>
    <p:restoredTop sz="90332" autoAdjust="0"/>
  </p:normalViewPr>
  <p:slideViewPr>
    <p:cSldViewPr snapToGrid="0" snapToObjects="1">
      <p:cViewPr varScale="1">
        <p:scale>
          <a:sx n="85" d="100"/>
          <a:sy n="85" d="100"/>
        </p:scale>
        <p:origin x="893" y="5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7.1768921539666838E-2"/>
          <c:w val="0.94349650655118977"/>
          <c:h val="0.9282310784603331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D31-4ED3-A722-33A30EC5A34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D31-4ED3-A722-33A30EC5A34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D31-4ED3-A722-33A30EC5A34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D31-4ED3-A722-33A30EC5A34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D31-4ED3-A722-33A30EC5A34E}"/>
              </c:ext>
            </c:extLst>
          </c:dPt>
          <c:cat>
            <c:strRef>
              <c:f>Sheet1!$A$2:$A$6</c:f>
              <c:strCache>
                <c:ptCount val="5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  <c:pt idx="4">
                  <c:v>5분기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0-4D98-882E-8042487A8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>
              <a:uFillTx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d73b0f782_1_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2" name="Google Shape;82;g6d73b0f782_1_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0436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574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0845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43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79204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2196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77838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40189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8475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653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3" name="Google Shape;103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340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5262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3750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3903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32258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1092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108" name="Google Shape;1108;p4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7526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939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4438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606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24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Malgun Gothic"/>
              <a:buNone/>
              <a:defRPr>
                <a:solidFill>
                  <a:srgbClr val="002C85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9pPr>
          </a:lstStyle>
          <a:p>
            <a:endParaRPr dirty="0">
              <a:uFillTx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5637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5637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5637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5637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5637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5637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5637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5637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5637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solidFill>
                  <a:srgbClr val="0063CD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uFillTx/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uFillTx/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uFillTx/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uFillTx/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uFillTx/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uFillTx/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uFillTx/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 dirty="0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uFillTx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uFillTx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uFillTx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uFillTx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uFillTx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uFillTx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uFillTx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uFillTx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uFillTx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uFillTx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uFillTx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uFillTx/>
              </a:defRPr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uFillTx/>
              </a:defRPr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uFillTx/>
              </a:defRPr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uFillTx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uFillTx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uFillTx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uFillTx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uFillTx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uFillTx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13&amp;tblId=DT_113_STBL_1026887&amp;vw_cd=MT_ZTITLE&amp;list_id=113_11314_001&amp;scrId=&amp;seqNo=&amp;lang_mode=ko&amp;obj_var_id=&amp;itm_id=&amp;conn_path=MT_ZTITLE&amp;path=%252FstatisticsList%252FstatisticsListIndex.do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d73b0f782_1_39"/>
          <p:cNvSpPr txBox="1">
            <a:spLocks noGrp="1"/>
          </p:cNvSpPr>
          <p:nvPr>
            <p:ph type="ctrTitle"/>
          </p:nvPr>
        </p:nvSpPr>
        <p:spPr>
          <a:xfrm>
            <a:off x="1524000" y="1503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 sz="4200" dirty="0">
                <a:solidFill>
                  <a:srgbClr val="006640"/>
                </a:solidFill>
                <a:latin typeface="맑은 고딕"/>
                <a:ea typeface="맑은 고딕"/>
              </a:rPr>
              <a:t>여가생활과 보험 보장항목 간의 </a:t>
            </a:r>
            <a:br>
              <a:rPr lang="en-US" altLang="ko-KR" sz="4200" dirty="0">
                <a:solidFill>
                  <a:srgbClr val="006640"/>
                </a:solidFill>
                <a:latin typeface="맑은 고딕"/>
                <a:ea typeface="맑은 고딕"/>
              </a:rPr>
            </a:br>
            <a:r>
              <a:rPr lang="ko-KR" altLang="en-US" sz="4200" dirty="0">
                <a:solidFill>
                  <a:srgbClr val="006640"/>
                </a:solidFill>
                <a:latin typeface="맑은 고딕"/>
                <a:ea typeface="맑은 고딕"/>
              </a:rPr>
              <a:t>연관성 분석</a:t>
            </a:r>
            <a:endParaRPr lang="ko-KR" altLang="en-US" sz="4200" dirty="0">
              <a:solidFill>
                <a:srgbClr val="00664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86" name="Google Shape;86;g6d73b0f782_1_39"/>
          <p:cNvSpPr txBox="1">
            <a:spLocks noGrp="1"/>
          </p:cNvSpPr>
          <p:nvPr>
            <p:ph type="subTitle" idx="1"/>
          </p:nvPr>
        </p:nvSpPr>
        <p:spPr>
          <a:xfrm>
            <a:off x="1524000" y="391718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202</a:t>
            </a:r>
            <a:r>
              <a:rPr lang="en-US" altLang="ko-KR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5</a:t>
            </a:r>
            <a:r>
              <a:rPr lang="en-US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.0</a:t>
            </a:r>
            <a:r>
              <a:rPr lang="en-US" altLang="ko-KR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1</a:t>
            </a:r>
            <a:r>
              <a:rPr lang="en-US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.</a:t>
            </a:r>
            <a:r>
              <a:rPr lang="en-US" altLang="ko-KR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07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TMI(1</a:t>
            </a:r>
            <a:r>
              <a:rPr lang="ko-KR" altLang="en-US" sz="2000" dirty="0">
                <a:solidFill>
                  <a:srgbClr val="007F51"/>
                </a:solidFill>
                <a:latin typeface="맑은 고딕"/>
                <a:ea typeface="맑은 고딕"/>
              </a:rPr>
              <a:t>조</a:t>
            </a:r>
            <a:r>
              <a:rPr lang="en-US" altLang="ko-KR" sz="2000" dirty="0">
                <a:solidFill>
                  <a:srgbClr val="007F51"/>
                </a:solidFill>
                <a:latin typeface="맑은 고딕"/>
                <a:ea typeface="맑은 고딕"/>
              </a:rPr>
              <a:t>)</a:t>
            </a:r>
            <a:endParaRPr lang="ko-KR" altLang="en-US" sz="2000" dirty="0">
              <a:solidFill>
                <a:srgbClr val="007F51"/>
              </a:solidFill>
              <a:uFillTx/>
              <a:latin typeface="맑은 고딕"/>
              <a:ea typeface="맑은 고딕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김영재</a:t>
            </a:r>
            <a:r>
              <a:rPr lang="en-US" altLang="ko-KR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,</a:t>
            </a:r>
            <a:r>
              <a:rPr lang="ko-KR" altLang="en-US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이현승</a:t>
            </a:r>
            <a:r>
              <a:rPr lang="en-US" altLang="ko-KR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,</a:t>
            </a:r>
            <a:r>
              <a:rPr lang="ko-KR" altLang="en-US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장새영</a:t>
            </a:r>
            <a:r>
              <a:rPr lang="en-US" altLang="ko-KR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,</a:t>
            </a:r>
            <a:r>
              <a:rPr lang="ko-KR" altLang="en-US" sz="2000" dirty="0">
                <a:solidFill>
                  <a:srgbClr val="007F51"/>
                </a:solidFill>
                <a:uFillTx/>
                <a:latin typeface="맑은 고딕"/>
                <a:ea typeface="맑은 고딕"/>
              </a:rPr>
              <a:t> 홍영일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Chapter.2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개요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ko-KR" altLang="en-US" sz="3200" dirty="0" err="1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10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86" name="Google Shape;96;p2">
            <a:extLst>
              <a:ext uri="{FF2B5EF4-FFF2-40B4-BE49-F238E27FC236}">
                <a16:creationId xmlns:a16="http://schemas.microsoft.com/office/drawing/2014/main" id="{1377A5C4-B460-41E6-BC63-78682BD2CF8A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1. 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데이터 수집 및 탐색</a:t>
            </a:r>
          </a:p>
        </p:txBody>
      </p:sp>
      <p:sp>
        <p:nvSpPr>
          <p:cNvPr id="52" name="Google Shape;96;p2">
            <a:extLst>
              <a:ext uri="{FF2B5EF4-FFF2-40B4-BE49-F238E27FC236}">
                <a16:creationId xmlns:a16="http://schemas.microsoft.com/office/drawing/2014/main" id="{5B9F52B4-74C4-4560-B86A-47998D7C16B4}"/>
              </a:ext>
            </a:extLst>
          </p:cNvPr>
          <p:cNvSpPr txBox="1"/>
          <p:nvPr/>
        </p:nvSpPr>
        <p:spPr>
          <a:xfrm>
            <a:off x="838200" y="3250218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2. </a:t>
            </a:r>
            <a:r>
              <a:rPr lang="ko-KR" altLang="en-US" sz="1800" b="0" i="0" u="none" strike="noStrike" cap="none" dirty="0" err="1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결측치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 및 이상치 처리</a:t>
            </a:r>
          </a:p>
        </p:txBody>
      </p:sp>
      <p:sp>
        <p:nvSpPr>
          <p:cNvPr id="55" name="Google Shape;96;p2">
            <a:extLst>
              <a:ext uri="{FF2B5EF4-FFF2-40B4-BE49-F238E27FC236}">
                <a16:creationId xmlns:a16="http://schemas.microsoft.com/office/drawing/2014/main" id="{D3B5C88B-11A6-4A7C-8B60-502AB0342AA6}"/>
              </a:ext>
            </a:extLst>
          </p:cNvPr>
          <p:cNvSpPr txBox="1"/>
          <p:nvPr/>
        </p:nvSpPr>
        <p:spPr>
          <a:xfrm>
            <a:off x="848360" y="1936429"/>
            <a:ext cx="2860037" cy="6924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Pandas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data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frame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형태 </a:t>
            </a:r>
            <a:endParaRPr lang="en-US" altLang="ko-KR" sz="13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en-US" altLang="ko-KR" sz="13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→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120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만 건 보험가입자 데이터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.csv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수집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63B681-1A97-4C69-B6DD-1EA7E7AD507A}"/>
              </a:ext>
            </a:extLst>
          </p:cNvPr>
          <p:cNvGrpSpPr/>
          <p:nvPr/>
        </p:nvGrpSpPr>
        <p:grpSpPr>
          <a:xfrm>
            <a:off x="3905737" y="2094826"/>
            <a:ext cx="2251438" cy="771314"/>
            <a:chOff x="1162320" y="2499759"/>
            <a:chExt cx="2251438" cy="771314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1B0A52E-B06A-4990-BFEB-EF82517D5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320" y="2564147"/>
              <a:ext cx="532488" cy="600128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59FEBD3-2254-41E0-ACDD-2C8A21E74AE9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1694808" y="2864211"/>
              <a:ext cx="66834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8F67DC8-F783-44D6-864C-528B3CF3EA41}"/>
                </a:ext>
              </a:extLst>
            </p:cNvPr>
            <p:cNvCxnSpPr>
              <a:cxnSpLocks/>
            </p:cNvCxnSpPr>
            <p:nvPr/>
          </p:nvCxnSpPr>
          <p:spPr>
            <a:xfrm>
              <a:off x="2032000" y="2637576"/>
              <a:ext cx="0" cy="4860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33FA787-4369-4CB5-B038-B4A1AF751BEB}"/>
                </a:ext>
              </a:extLst>
            </p:cNvPr>
            <p:cNvCxnSpPr/>
            <p:nvPr/>
          </p:nvCxnSpPr>
          <p:spPr>
            <a:xfrm>
              <a:off x="2032000" y="2647736"/>
              <a:ext cx="33719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57DBA44-46F8-41D0-84A8-31CF91C9655B}"/>
                </a:ext>
              </a:extLst>
            </p:cNvPr>
            <p:cNvCxnSpPr/>
            <p:nvPr/>
          </p:nvCxnSpPr>
          <p:spPr>
            <a:xfrm>
              <a:off x="2025964" y="3112566"/>
              <a:ext cx="33719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Google Shape;96;p2">
              <a:extLst>
                <a:ext uri="{FF2B5EF4-FFF2-40B4-BE49-F238E27FC236}">
                  <a16:creationId xmlns:a16="http://schemas.microsoft.com/office/drawing/2014/main" id="{04DFE191-25E5-40FC-9DE6-3EC1165485C3}"/>
                </a:ext>
              </a:extLst>
            </p:cNvPr>
            <p:cNvSpPr txBox="1"/>
            <p:nvPr/>
          </p:nvSpPr>
          <p:spPr>
            <a:xfrm>
              <a:off x="2469081" y="2499759"/>
              <a:ext cx="668347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중분류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  <p:sp>
          <p:nvSpPr>
            <p:cNvPr id="63" name="Google Shape;96;p2">
              <a:extLst>
                <a:ext uri="{FF2B5EF4-FFF2-40B4-BE49-F238E27FC236}">
                  <a16:creationId xmlns:a16="http://schemas.microsoft.com/office/drawing/2014/main" id="{5AD1533E-E73C-49DD-A2E7-2266B8679FD1}"/>
                </a:ext>
              </a:extLst>
            </p:cNvPr>
            <p:cNvSpPr txBox="1"/>
            <p:nvPr/>
          </p:nvSpPr>
          <p:spPr>
            <a:xfrm>
              <a:off x="2463045" y="2734431"/>
              <a:ext cx="788154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세부분류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  <p:sp>
          <p:nvSpPr>
            <p:cNvPr id="64" name="Google Shape;96;p2">
              <a:extLst>
                <a:ext uri="{FF2B5EF4-FFF2-40B4-BE49-F238E27FC236}">
                  <a16:creationId xmlns:a16="http://schemas.microsoft.com/office/drawing/2014/main" id="{5DFF0035-49B8-4813-8C6C-199EA15AB7D7}"/>
                </a:ext>
              </a:extLst>
            </p:cNvPr>
            <p:cNvSpPr txBox="1"/>
            <p:nvPr/>
          </p:nvSpPr>
          <p:spPr>
            <a:xfrm>
              <a:off x="2461377" y="2978726"/>
              <a:ext cx="952381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지속연도별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sp>
        <p:nvSpPr>
          <p:cNvPr id="66" name="Google Shape;96;p2">
            <a:extLst>
              <a:ext uri="{FF2B5EF4-FFF2-40B4-BE49-F238E27FC236}">
                <a16:creationId xmlns:a16="http://schemas.microsoft.com/office/drawing/2014/main" id="{1F3E66B4-B075-43FD-9E3D-1CA2A9B4EA64}"/>
              </a:ext>
            </a:extLst>
          </p:cNvPr>
          <p:cNvSpPr txBox="1"/>
          <p:nvPr/>
        </p:nvSpPr>
        <p:spPr>
          <a:xfrm>
            <a:off x="6850169" y="2079081"/>
            <a:ext cx="1155897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데이터 유형</a:t>
            </a:r>
          </a:p>
        </p:txBody>
      </p:sp>
      <p:sp>
        <p:nvSpPr>
          <p:cNvPr id="67" name="Google Shape;96;p2">
            <a:extLst>
              <a:ext uri="{FF2B5EF4-FFF2-40B4-BE49-F238E27FC236}">
                <a16:creationId xmlns:a16="http://schemas.microsoft.com/office/drawing/2014/main" id="{B96C9219-CD8F-486F-A55E-F4B9915A87A0}"/>
              </a:ext>
            </a:extLst>
          </p:cNvPr>
          <p:cNvSpPr txBox="1"/>
          <p:nvPr/>
        </p:nvSpPr>
        <p:spPr>
          <a:xfrm>
            <a:off x="6850169" y="2339428"/>
            <a:ext cx="1155897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기본 통계량</a:t>
            </a:r>
          </a:p>
        </p:txBody>
      </p:sp>
      <p:sp>
        <p:nvSpPr>
          <p:cNvPr id="68" name="Google Shape;96;p2">
            <a:extLst>
              <a:ext uri="{FF2B5EF4-FFF2-40B4-BE49-F238E27FC236}">
                <a16:creationId xmlns:a16="http://schemas.microsoft.com/office/drawing/2014/main" id="{79D651D4-64EE-4303-9266-27B90BD1199C}"/>
              </a:ext>
            </a:extLst>
          </p:cNvPr>
          <p:cNvSpPr txBox="1"/>
          <p:nvPr/>
        </p:nvSpPr>
        <p:spPr>
          <a:xfrm>
            <a:off x="6850169" y="2599774"/>
            <a:ext cx="1155897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0" i="0" u="none" strike="noStrike" cap="none" dirty="0" err="1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결측치</a:t>
            </a:r>
            <a:r>
              <a: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 여부</a:t>
            </a:r>
          </a:p>
        </p:txBody>
      </p:sp>
      <p:sp>
        <p:nvSpPr>
          <p:cNvPr id="73" name="Google Shape;96;p2">
            <a:extLst>
              <a:ext uri="{FF2B5EF4-FFF2-40B4-BE49-F238E27FC236}">
                <a16:creationId xmlns:a16="http://schemas.microsoft.com/office/drawing/2014/main" id="{C70A1EC3-1597-42C4-9CF9-50946A003103}"/>
              </a:ext>
            </a:extLst>
          </p:cNvPr>
          <p:cNvSpPr txBox="1"/>
          <p:nvPr/>
        </p:nvSpPr>
        <p:spPr>
          <a:xfrm>
            <a:off x="848360" y="3785659"/>
            <a:ext cx="2504440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>
              <a:buSzPct val="25000"/>
              <a:defRPr/>
            </a:pP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데이터 탐색 단계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13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결측치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→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Null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0A64E81-68F4-4458-8DF0-E89DD2567274}"/>
              </a:ext>
            </a:extLst>
          </p:cNvPr>
          <p:cNvSpPr/>
          <p:nvPr/>
        </p:nvSpPr>
        <p:spPr>
          <a:xfrm>
            <a:off x="6223971" y="2366853"/>
            <a:ext cx="474013" cy="186620"/>
          </a:xfrm>
          <a:prstGeom prst="rightArrow">
            <a:avLst/>
          </a:prstGeom>
          <a:solidFill>
            <a:srgbClr val="A8D08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C57DA00-B63D-4F32-9794-13E925A2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29" y="2233437"/>
            <a:ext cx="483157" cy="48315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B2396ABE-8FF0-414B-8A7B-4BF3187F8ACC}"/>
              </a:ext>
            </a:extLst>
          </p:cNvPr>
          <p:cNvGrpSpPr/>
          <p:nvPr/>
        </p:nvGrpSpPr>
        <p:grpSpPr>
          <a:xfrm>
            <a:off x="834746" y="4649861"/>
            <a:ext cx="4907822" cy="827877"/>
            <a:chOff x="834746" y="4649861"/>
            <a:chExt cx="4907822" cy="827877"/>
          </a:xfrm>
        </p:grpSpPr>
        <p:sp>
          <p:nvSpPr>
            <p:cNvPr id="83" name="Google Shape;96;p2">
              <a:extLst>
                <a:ext uri="{FF2B5EF4-FFF2-40B4-BE49-F238E27FC236}">
                  <a16:creationId xmlns:a16="http://schemas.microsoft.com/office/drawing/2014/main" id="{2DF45A3F-3AF5-4FEC-BBE8-5C86E61B3E34}"/>
                </a:ext>
              </a:extLst>
            </p:cNvPr>
            <p:cNvSpPr txBox="1"/>
            <p:nvPr/>
          </p:nvSpPr>
          <p:spPr>
            <a:xfrm>
              <a:off x="834746" y="5185391"/>
              <a:ext cx="4682133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>
                <a:buSzPct val="25000"/>
                <a:defRPr/>
              </a:pP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정확한 분석을 위해 일부 열의 데이터 유형을 변환</a:t>
              </a:r>
              <a:r>
                <a:rPr lang="en-US" altLang="ko-KR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  <p:sp>
          <p:nvSpPr>
            <p:cNvPr id="84" name="Google Shape;96;p2">
              <a:extLst>
                <a:ext uri="{FF2B5EF4-FFF2-40B4-BE49-F238E27FC236}">
                  <a16:creationId xmlns:a16="http://schemas.microsoft.com/office/drawing/2014/main" id="{C4F016C2-CD51-4E81-BF07-E94E038AD598}"/>
                </a:ext>
              </a:extLst>
            </p:cNvPr>
            <p:cNvSpPr txBox="1"/>
            <p:nvPr/>
          </p:nvSpPr>
          <p:spPr>
            <a:xfrm>
              <a:off x="848360" y="4649861"/>
              <a:ext cx="4894208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8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3. </a:t>
              </a:r>
              <a:r>
                <a:rPr lang="ko-KR" altLang="en-US" sz="18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변환</a:t>
              </a:r>
            </a:p>
          </p:txBody>
        </p:sp>
      </p:grpSp>
      <p:sp>
        <p:nvSpPr>
          <p:cNvPr id="88" name="Google Shape;96;p2">
            <a:extLst>
              <a:ext uri="{FF2B5EF4-FFF2-40B4-BE49-F238E27FC236}">
                <a16:creationId xmlns:a16="http://schemas.microsoft.com/office/drawing/2014/main" id="{194B7F83-B84D-4985-B959-43D10C2ADBE0}"/>
              </a:ext>
            </a:extLst>
          </p:cNvPr>
          <p:cNvSpPr txBox="1"/>
          <p:nvPr/>
        </p:nvSpPr>
        <p:spPr>
          <a:xfrm>
            <a:off x="4578119" y="3745457"/>
            <a:ext cx="3279854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>
              <a:buSzPct val="25000"/>
              <a:defRPr/>
            </a:pP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특정 연령대 데이터 제외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(19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세 이하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60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세 이상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B2A65B71-748D-4DA9-9685-C3CF14CDC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70" y="3576362"/>
            <a:ext cx="532488" cy="600128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1E94964-1D1D-4D0E-8CCB-0C3005C118A5}"/>
              </a:ext>
            </a:extLst>
          </p:cNvPr>
          <p:cNvCxnSpPr>
            <a:cxnSpLocks/>
          </p:cNvCxnSpPr>
          <p:nvPr/>
        </p:nvCxnSpPr>
        <p:spPr>
          <a:xfrm flipH="1">
            <a:off x="3905737" y="3659238"/>
            <a:ext cx="533322" cy="4594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9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Chapter.2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개요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ko-KR" altLang="en-US" sz="3200" dirty="0" err="1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11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670C42C-F138-46DD-8223-60CEAD341F16}"/>
              </a:ext>
            </a:extLst>
          </p:cNvPr>
          <p:cNvGrpSpPr/>
          <p:nvPr/>
        </p:nvGrpSpPr>
        <p:grpSpPr>
          <a:xfrm>
            <a:off x="960120" y="2398966"/>
            <a:ext cx="4894208" cy="751396"/>
            <a:chOff x="848360" y="1388501"/>
            <a:chExt cx="4894208" cy="751396"/>
          </a:xfrm>
        </p:grpSpPr>
        <p:sp>
          <p:nvSpPr>
            <p:cNvPr id="86" name="Google Shape;96;p2">
              <a:extLst>
                <a:ext uri="{FF2B5EF4-FFF2-40B4-BE49-F238E27FC236}">
                  <a16:creationId xmlns:a16="http://schemas.microsoft.com/office/drawing/2014/main" id="{1377A5C4-B460-41E6-BC63-78682BD2CF8A}"/>
                </a:ext>
              </a:extLst>
            </p:cNvPr>
            <p:cNvSpPr txBox="1"/>
            <p:nvPr/>
          </p:nvSpPr>
          <p:spPr>
            <a:xfrm>
              <a:off x="848360" y="1388501"/>
              <a:ext cx="4894208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8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4. </a:t>
              </a:r>
              <a:r>
                <a:rPr lang="ko-KR" altLang="en-US" sz="18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정규화</a:t>
              </a:r>
              <a:r>
                <a:rPr lang="en-US" altLang="ko-KR" sz="18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/</a:t>
              </a:r>
              <a:r>
                <a:rPr lang="ko-KR" altLang="en-US" sz="18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표준화</a:t>
              </a:r>
            </a:p>
          </p:txBody>
        </p:sp>
        <p:sp>
          <p:nvSpPr>
            <p:cNvPr id="55" name="Google Shape;96;p2">
              <a:extLst>
                <a:ext uri="{FF2B5EF4-FFF2-40B4-BE49-F238E27FC236}">
                  <a16:creationId xmlns:a16="http://schemas.microsoft.com/office/drawing/2014/main" id="{D3B5C88B-11A6-4A7C-8B60-502AB0342AA6}"/>
                </a:ext>
              </a:extLst>
            </p:cNvPr>
            <p:cNvSpPr txBox="1"/>
            <p:nvPr/>
          </p:nvSpPr>
          <p:spPr>
            <a:xfrm>
              <a:off x="848360" y="1847550"/>
              <a:ext cx="3296920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범주형 데이터를 사용하여 정규화 과정은 제외</a:t>
              </a:r>
              <a:endPara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</p:grpSp>
      <p:sp>
        <p:nvSpPr>
          <p:cNvPr id="52" name="Google Shape;96;p2">
            <a:extLst>
              <a:ext uri="{FF2B5EF4-FFF2-40B4-BE49-F238E27FC236}">
                <a16:creationId xmlns:a16="http://schemas.microsoft.com/office/drawing/2014/main" id="{5B9F52B4-74C4-4560-B86A-47998D7C16B4}"/>
              </a:ext>
            </a:extLst>
          </p:cNvPr>
          <p:cNvSpPr txBox="1"/>
          <p:nvPr/>
        </p:nvSpPr>
        <p:spPr>
          <a:xfrm>
            <a:off x="5078274" y="2398966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5. 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인코딩</a:t>
            </a:r>
          </a:p>
        </p:txBody>
      </p:sp>
      <p:sp>
        <p:nvSpPr>
          <p:cNvPr id="73" name="Google Shape;96;p2">
            <a:extLst>
              <a:ext uri="{FF2B5EF4-FFF2-40B4-BE49-F238E27FC236}">
                <a16:creationId xmlns:a16="http://schemas.microsoft.com/office/drawing/2014/main" id="{C70A1EC3-1597-42C4-9CF9-50946A003103}"/>
              </a:ext>
            </a:extLst>
          </p:cNvPr>
          <p:cNvSpPr txBox="1"/>
          <p:nvPr/>
        </p:nvSpPr>
        <p:spPr>
          <a:xfrm>
            <a:off x="5088434" y="2850416"/>
            <a:ext cx="5328920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>
              <a:buSzPct val="25000"/>
              <a:defRPr/>
            </a:pP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범주형 변수를 알고리즘으로 학습   →   원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-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핫 인코딩 사용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E2A5564-76AC-4D69-9C5A-BD1C912417A0}"/>
              </a:ext>
            </a:extLst>
          </p:cNvPr>
          <p:cNvGrpSpPr/>
          <p:nvPr/>
        </p:nvGrpSpPr>
        <p:grpSpPr>
          <a:xfrm>
            <a:off x="5078274" y="3797344"/>
            <a:ext cx="5367022" cy="792086"/>
            <a:chOff x="810258" y="5491212"/>
            <a:chExt cx="5367022" cy="792086"/>
          </a:xfrm>
        </p:grpSpPr>
        <p:sp>
          <p:nvSpPr>
            <p:cNvPr id="45" name="Google Shape;96;p2">
              <a:extLst>
                <a:ext uri="{FF2B5EF4-FFF2-40B4-BE49-F238E27FC236}">
                  <a16:creationId xmlns:a16="http://schemas.microsoft.com/office/drawing/2014/main" id="{4F9C8BC7-3919-4294-933C-822D178A94C4}"/>
                </a:ext>
              </a:extLst>
            </p:cNvPr>
            <p:cNvSpPr txBox="1"/>
            <p:nvPr/>
          </p:nvSpPr>
          <p:spPr>
            <a:xfrm>
              <a:off x="810258" y="5491212"/>
              <a:ext cx="4894208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8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7. </a:t>
              </a:r>
              <a:r>
                <a:rPr lang="ko-KR" altLang="en-US" sz="18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훈련</a:t>
              </a:r>
              <a:r>
                <a:rPr lang="en-US" altLang="ko-KR" sz="18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/</a:t>
              </a:r>
              <a:r>
                <a:rPr lang="ko-KR" altLang="en-US" sz="18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테스트 데이터 셋</a:t>
              </a:r>
              <a:endPara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61" name="Google Shape;96;p2">
              <a:extLst>
                <a:ext uri="{FF2B5EF4-FFF2-40B4-BE49-F238E27FC236}">
                  <a16:creationId xmlns:a16="http://schemas.microsoft.com/office/drawing/2014/main" id="{0FD0ACE1-7693-4AC9-B928-416CF6D33C2F}"/>
                </a:ext>
              </a:extLst>
            </p:cNvPr>
            <p:cNvSpPr txBox="1"/>
            <p:nvPr/>
          </p:nvSpPr>
          <p:spPr>
            <a:xfrm>
              <a:off x="848360" y="5990951"/>
              <a:ext cx="5328920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>
                <a:buSzPct val="25000"/>
                <a:defRPr/>
              </a:pP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훈련</a:t>
              </a:r>
              <a:r>
                <a:rPr lang="en-US" altLang="ko-KR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/</a:t>
              </a: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테스트 데이터 셋을 </a:t>
              </a:r>
              <a:r>
                <a:rPr lang="en-US" altLang="ko-KR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8:2 </a:t>
              </a: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비율로 분할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sp>
        <p:nvSpPr>
          <p:cNvPr id="84" name="Google Shape;96;p2">
            <a:extLst>
              <a:ext uri="{FF2B5EF4-FFF2-40B4-BE49-F238E27FC236}">
                <a16:creationId xmlns:a16="http://schemas.microsoft.com/office/drawing/2014/main" id="{C4F016C2-CD51-4E81-BF07-E94E038AD598}"/>
              </a:ext>
            </a:extLst>
          </p:cNvPr>
          <p:cNvSpPr txBox="1"/>
          <p:nvPr/>
        </p:nvSpPr>
        <p:spPr>
          <a:xfrm>
            <a:off x="960120" y="3797344"/>
            <a:ext cx="3296920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6. 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샘플링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6D2128-ED12-4E8E-835F-8C48C4382EB5}"/>
              </a:ext>
            </a:extLst>
          </p:cNvPr>
          <p:cNvGrpSpPr/>
          <p:nvPr/>
        </p:nvGrpSpPr>
        <p:grpSpPr>
          <a:xfrm>
            <a:off x="980440" y="4315789"/>
            <a:ext cx="3515360" cy="492402"/>
            <a:chOff x="949960" y="4841369"/>
            <a:chExt cx="3515360" cy="492402"/>
          </a:xfrm>
        </p:grpSpPr>
        <p:sp>
          <p:nvSpPr>
            <p:cNvPr id="65" name="Google Shape;96;p2">
              <a:extLst>
                <a:ext uri="{FF2B5EF4-FFF2-40B4-BE49-F238E27FC236}">
                  <a16:creationId xmlns:a16="http://schemas.microsoft.com/office/drawing/2014/main" id="{BFE5CC81-70DE-4CFC-BB8B-B4AD021DF360}"/>
                </a:ext>
              </a:extLst>
            </p:cNvPr>
            <p:cNvSpPr txBox="1"/>
            <p:nvPr/>
          </p:nvSpPr>
          <p:spPr>
            <a:xfrm>
              <a:off x="949960" y="4841369"/>
              <a:ext cx="929640" cy="4924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>
                <a:buSzPct val="25000"/>
                <a:defRPr/>
              </a:pPr>
              <a:r>
                <a:rPr lang="ko-KR" altLang="en-US" sz="1300" dirty="0" err="1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오버샘플링</a:t>
              </a:r>
              <a:endPara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>
                <a:buSzPct val="25000"/>
                <a:defRPr/>
              </a:pPr>
              <a:r>
                <a:rPr lang="ko-KR" altLang="en-US" sz="1300" b="0" i="0" u="none" strike="noStrike" cap="none" dirty="0" err="1">
                  <a:solidFill>
                    <a:schemeClr val="tx1"/>
                  </a:solidFill>
                  <a:uFillTx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  <a:sym typeface="Arial"/>
                </a:rPr>
                <a:t>언더샘플링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  <p:sp>
          <p:nvSpPr>
            <p:cNvPr id="69" name="Google Shape;96;p2">
              <a:extLst>
                <a:ext uri="{FF2B5EF4-FFF2-40B4-BE49-F238E27FC236}">
                  <a16:creationId xmlns:a16="http://schemas.microsoft.com/office/drawing/2014/main" id="{98425E45-812E-497B-AED9-FE251BBBBDE7}"/>
                </a:ext>
              </a:extLst>
            </p:cNvPr>
            <p:cNvSpPr txBox="1"/>
            <p:nvPr/>
          </p:nvSpPr>
          <p:spPr>
            <a:xfrm>
              <a:off x="1838960" y="4931281"/>
              <a:ext cx="2626360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>
                <a:buSzPct val="25000"/>
                <a:defRPr/>
              </a:pP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→   각 연령대별 샘플 </a:t>
              </a:r>
              <a:r>
                <a:rPr lang="en-US" altLang="ko-KR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1000</a:t>
              </a: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개씩 변환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97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Chapter.2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개요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품질과 한계점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12</a:t>
            </a:fld>
            <a:endParaRPr lang="en-US" dirty="0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60FBFC-71EF-4E47-A5B5-1D0774C4A4AC}"/>
              </a:ext>
            </a:extLst>
          </p:cNvPr>
          <p:cNvGrpSpPr/>
          <p:nvPr/>
        </p:nvGrpSpPr>
        <p:grpSpPr>
          <a:xfrm>
            <a:off x="848360" y="1388501"/>
            <a:ext cx="4894208" cy="369291"/>
            <a:chOff x="848360" y="1388501"/>
            <a:chExt cx="4894208" cy="369291"/>
          </a:xfrm>
        </p:grpSpPr>
        <p:sp>
          <p:nvSpPr>
            <p:cNvPr id="86" name="Google Shape;96;p2">
              <a:extLst>
                <a:ext uri="{FF2B5EF4-FFF2-40B4-BE49-F238E27FC236}">
                  <a16:creationId xmlns:a16="http://schemas.microsoft.com/office/drawing/2014/main" id="{1377A5C4-B460-41E6-BC63-78682BD2CF8A}"/>
                </a:ext>
              </a:extLst>
            </p:cNvPr>
            <p:cNvSpPr txBox="1"/>
            <p:nvPr/>
          </p:nvSpPr>
          <p:spPr>
            <a:xfrm>
              <a:off x="848360" y="1388501"/>
              <a:ext cx="4894208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품질</a:t>
              </a: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464789A-5468-49C7-B538-9051168AC1B1}"/>
                </a:ext>
              </a:extLst>
            </p:cNvPr>
            <p:cNvCxnSpPr>
              <a:cxnSpLocks/>
            </p:cNvCxnSpPr>
            <p:nvPr/>
          </p:nvCxnSpPr>
          <p:spPr>
            <a:xfrm>
              <a:off x="924560" y="1737472"/>
              <a:ext cx="10871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4B02F9E-F925-4EEB-956D-C41D23CB5A0E}"/>
              </a:ext>
            </a:extLst>
          </p:cNvPr>
          <p:cNvGrpSpPr/>
          <p:nvPr/>
        </p:nvGrpSpPr>
        <p:grpSpPr>
          <a:xfrm>
            <a:off x="810258" y="4363452"/>
            <a:ext cx="4894208" cy="369291"/>
            <a:chOff x="810258" y="5491212"/>
            <a:chExt cx="4894208" cy="369291"/>
          </a:xfrm>
        </p:grpSpPr>
        <p:sp>
          <p:nvSpPr>
            <p:cNvPr id="45" name="Google Shape;96;p2">
              <a:extLst>
                <a:ext uri="{FF2B5EF4-FFF2-40B4-BE49-F238E27FC236}">
                  <a16:creationId xmlns:a16="http://schemas.microsoft.com/office/drawing/2014/main" id="{4F9C8BC7-3919-4294-933C-822D178A94C4}"/>
                </a:ext>
              </a:extLst>
            </p:cNvPr>
            <p:cNvSpPr txBox="1"/>
            <p:nvPr/>
          </p:nvSpPr>
          <p:spPr>
            <a:xfrm>
              <a:off x="810258" y="5491212"/>
              <a:ext cx="4894208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한계점</a:t>
              </a:r>
              <a:endPara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A11130E-2BFD-4F56-8EEC-C6C0C7602C46}"/>
                </a:ext>
              </a:extLst>
            </p:cNvPr>
            <p:cNvCxnSpPr>
              <a:cxnSpLocks/>
            </p:cNvCxnSpPr>
            <p:nvPr/>
          </p:nvCxnSpPr>
          <p:spPr>
            <a:xfrm>
              <a:off x="916938" y="5850343"/>
              <a:ext cx="57658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8FDCE-49C9-4BAC-8B7A-1E499EF8BA05}"/>
              </a:ext>
            </a:extLst>
          </p:cNvPr>
          <p:cNvGrpSpPr/>
          <p:nvPr/>
        </p:nvGrpSpPr>
        <p:grpSpPr>
          <a:xfrm>
            <a:off x="871218" y="2050786"/>
            <a:ext cx="6210302" cy="947294"/>
            <a:chOff x="850898" y="2091426"/>
            <a:chExt cx="6210302" cy="947294"/>
          </a:xfrm>
        </p:grpSpPr>
        <p:sp>
          <p:nvSpPr>
            <p:cNvPr id="48" name="Google Shape;96;p2">
              <a:extLst>
                <a:ext uri="{FF2B5EF4-FFF2-40B4-BE49-F238E27FC236}">
                  <a16:creationId xmlns:a16="http://schemas.microsoft.com/office/drawing/2014/main" id="{173488A9-4CAB-4251-A9CC-74F355A4F128}"/>
                </a:ext>
              </a:extLst>
            </p:cNvPr>
            <p:cNvSpPr txBox="1"/>
            <p:nvPr/>
          </p:nvSpPr>
          <p:spPr>
            <a:xfrm>
              <a:off x="861058" y="2091426"/>
              <a:ext cx="4894208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완전성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49" name="Google Shape;96;p2">
              <a:extLst>
                <a:ext uri="{FF2B5EF4-FFF2-40B4-BE49-F238E27FC236}">
                  <a16:creationId xmlns:a16="http://schemas.microsoft.com/office/drawing/2014/main" id="{25144CC5-F687-453B-A09F-7A350A16FDAC}"/>
                </a:ext>
              </a:extLst>
            </p:cNvPr>
            <p:cNvSpPr txBox="1"/>
            <p:nvPr/>
          </p:nvSpPr>
          <p:spPr>
            <a:xfrm>
              <a:off x="850898" y="2380823"/>
              <a:ext cx="6210302" cy="657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전처리</a:t>
              </a:r>
              <a:r>
                <a:rPr lang="ko-KR" altLang="en-US" sz="13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를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통해 </a:t>
              </a:r>
              <a:r>
                <a:rPr lang="ko-KR" altLang="en-US" sz="1300" b="0" i="0" u="none" strike="noStrike" dirty="0" err="1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결측치가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없는 상태로 수집   </a:t>
              </a:r>
              <a:endParaRPr lang="en-US" altLang="ko-KR" sz="1300" b="0" i="0" u="none" strike="noStrike" dirty="0">
                <a:solidFill>
                  <a:srgbClr val="00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→   모든 변수에 대해 유효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287D2BA-9035-45A9-807F-5E5045403C04}"/>
              </a:ext>
            </a:extLst>
          </p:cNvPr>
          <p:cNvGrpSpPr/>
          <p:nvPr/>
        </p:nvGrpSpPr>
        <p:grpSpPr>
          <a:xfrm>
            <a:off x="5427991" y="2038576"/>
            <a:ext cx="4904368" cy="947294"/>
            <a:chOff x="838200" y="2799268"/>
            <a:chExt cx="4904368" cy="947294"/>
          </a:xfrm>
        </p:grpSpPr>
        <p:sp>
          <p:nvSpPr>
            <p:cNvPr id="51" name="Google Shape;96;p2">
              <a:extLst>
                <a:ext uri="{FF2B5EF4-FFF2-40B4-BE49-F238E27FC236}">
                  <a16:creationId xmlns:a16="http://schemas.microsoft.com/office/drawing/2014/main" id="{A1185B2A-A1D6-42D9-8235-A093FEE795FF}"/>
                </a:ext>
              </a:extLst>
            </p:cNvPr>
            <p:cNvSpPr txBox="1"/>
            <p:nvPr/>
          </p:nvSpPr>
          <p:spPr>
            <a:xfrm>
              <a:off x="848360" y="2799268"/>
              <a:ext cx="4894208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정확성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53" name="Google Shape;96;p2">
              <a:extLst>
                <a:ext uri="{FF2B5EF4-FFF2-40B4-BE49-F238E27FC236}">
                  <a16:creationId xmlns:a16="http://schemas.microsoft.com/office/drawing/2014/main" id="{55B7C357-A71C-4D9F-8A96-8301AE653809}"/>
                </a:ext>
              </a:extLst>
            </p:cNvPr>
            <p:cNvSpPr txBox="1"/>
            <p:nvPr/>
          </p:nvSpPr>
          <p:spPr>
            <a:xfrm>
              <a:off x="838200" y="3088665"/>
              <a:ext cx="4894208" cy="657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데이터는 </a:t>
              </a:r>
              <a:r>
                <a:rPr lang="ko-KR" altLang="en-US" sz="13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신뢰할 수 있는 출처에서 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수집    </a:t>
              </a:r>
              <a:endParaRPr lang="en-US" altLang="ko-KR" sz="1300" b="0" i="0" u="none" strike="noStrike" dirty="0">
                <a:solidFill>
                  <a:srgbClr val="00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→   분석의 </a:t>
              </a:r>
              <a:r>
                <a:rPr lang="ko-KR" altLang="en-US" sz="13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정확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성 유지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9E9C2CB-4924-462E-BFCA-3739E8D5BF5A}"/>
              </a:ext>
            </a:extLst>
          </p:cNvPr>
          <p:cNvGrpSpPr/>
          <p:nvPr/>
        </p:nvGrpSpPr>
        <p:grpSpPr>
          <a:xfrm>
            <a:off x="871218" y="3128984"/>
            <a:ext cx="6037582" cy="947294"/>
            <a:chOff x="838200" y="2799268"/>
            <a:chExt cx="6037582" cy="947294"/>
          </a:xfrm>
        </p:grpSpPr>
        <p:sp>
          <p:nvSpPr>
            <p:cNvPr id="57" name="Google Shape;96;p2">
              <a:extLst>
                <a:ext uri="{FF2B5EF4-FFF2-40B4-BE49-F238E27FC236}">
                  <a16:creationId xmlns:a16="http://schemas.microsoft.com/office/drawing/2014/main" id="{C7568AC7-45AB-433C-B659-EE5D8923D107}"/>
                </a:ext>
              </a:extLst>
            </p:cNvPr>
            <p:cNvSpPr txBox="1"/>
            <p:nvPr/>
          </p:nvSpPr>
          <p:spPr>
            <a:xfrm>
              <a:off x="848360" y="2799268"/>
              <a:ext cx="4894208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일관성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58" name="Google Shape;96;p2">
              <a:extLst>
                <a:ext uri="{FF2B5EF4-FFF2-40B4-BE49-F238E27FC236}">
                  <a16:creationId xmlns:a16="http://schemas.microsoft.com/office/drawing/2014/main" id="{8C53DCDC-CBF0-4C84-9641-50956D450D2C}"/>
                </a:ext>
              </a:extLst>
            </p:cNvPr>
            <p:cNvSpPr txBox="1"/>
            <p:nvPr/>
          </p:nvSpPr>
          <p:spPr>
            <a:xfrm>
              <a:off x="838200" y="3088665"/>
              <a:ext cx="6037582" cy="657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데이터는 동일한 형식으로 수집    </a:t>
              </a:r>
              <a:endParaRPr lang="en-US" altLang="ko-KR" sz="1300" b="0" i="0" u="none" strike="noStrike" dirty="0">
                <a:solidFill>
                  <a:srgbClr val="00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→   데이터 유형 적절히 설정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791AB43-EE73-4CD1-A680-404CC2ED827D}"/>
              </a:ext>
            </a:extLst>
          </p:cNvPr>
          <p:cNvGrpSpPr/>
          <p:nvPr/>
        </p:nvGrpSpPr>
        <p:grpSpPr>
          <a:xfrm>
            <a:off x="5427991" y="3138128"/>
            <a:ext cx="4904368" cy="947294"/>
            <a:chOff x="838200" y="2799268"/>
            <a:chExt cx="4904368" cy="947294"/>
          </a:xfrm>
        </p:grpSpPr>
        <p:sp>
          <p:nvSpPr>
            <p:cNvPr id="62" name="Google Shape;96;p2">
              <a:extLst>
                <a:ext uri="{FF2B5EF4-FFF2-40B4-BE49-F238E27FC236}">
                  <a16:creationId xmlns:a16="http://schemas.microsoft.com/office/drawing/2014/main" id="{A0864491-B66E-4DA4-B44E-04AE8FF07571}"/>
                </a:ext>
              </a:extLst>
            </p:cNvPr>
            <p:cNvSpPr txBox="1"/>
            <p:nvPr/>
          </p:nvSpPr>
          <p:spPr>
            <a:xfrm>
              <a:off x="848360" y="2799268"/>
              <a:ext cx="4894208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대표성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63" name="Google Shape;96;p2">
              <a:extLst>
                <a:ext uri="{FF2B5EF4-FFF2-40B4-BE49-F238E27FC236}">
                  <a16:creationId xmlns:a16="http://schemas.microsoft.com/office/drawing/2014/main" id="{3E75370B-889C-4322-98D7-A38CE1AB9261}"/>
                </a:ext>
              </a:extLst>
            </p:cNvPr>
            <p:cNvSpPr txBox="1"/>
            <p:nvPr/>
          </p:nvSpPr>
          <p:spPr>
            <a:xfrm>
              <a:off x="838200" y="3088665"/>
              <a:ext cx="4894208" cy="657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샘플링 과정 중 다양한 데이터를 확보    </a:t>
              </a:r>
              <a:endParaRPr lang="en-US" altLang="ko-KR" sz="1300" b="0" i="0" u="none" strike="noStrike" dirty="0">
                <a:solidFill>
                  <a:srgbClr val="00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→   전체 집단을 대표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352C93B-676B-4004-9CF9-39A370E78122}"/>
              </a:ext>
            </a:extLst>
          </p:cNvPr>
          <p:cNvGrpSpPr/>
          <p:nvPr/>
        </p:nvGrpSpPr>
        <p:grpSpPr>
          <a:xfrm>
            <a:off x="871218" y="5025440"/>
            <a:ext cx="4904368" cy="947294"/>
            <a:chOff x="838200" y="2799268"/>
            <a:chExt cx="4904368" cy="947294"/>
          </a:xfrm>
        </p:grpSpPr>
        <p:sp>
          <p:nvSpPr>
            <p:cNvPr id="66" name="Google Shape;96;p2">
              <a:extLst>
                <a:ext uri="{FF2B5EF4-FFF2-40B4-BE49-F238E27FC236}">
                  <a16:creationId xmlns:a16="http://schemas.microsoft.com/office/drawing/2014/main" id="{240C9B56-AFA4-4C6E-AF5D-CE4BC47486AB}"/>
                </a:ext>
              </a:extLst>
            </p:cNvPr>
            <p:cNvSpPr txBox="1"/>
            <p:nvPr/>
          </p:nvSpPr>
          <p:spPr>
            <a:xfrm>
              <a:off x="848360" y="2799268"/>
              <a:ext cx="4894208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데이터 제한성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67" name="Google Shape;96;p2">
              <a:extLst>
                <a:ext uri="{FF2B5EF4-FFF2-40B4-BE49-F238E27FC236}">
                  <a16:creationId xmlns:a16="http://schemas.microsoft.com/office/drawing/2014/main" id="{86D19460-377D-4742-9F16-C82B684B27BD}"/>
                </a:ext>
              </a:extLst>
            </p:cNvPr>
            <p:cNvSpPr txBox="1"/>
            <p:nvPr/>
          </p:nvSpPr>
          <p:spPr>
            <a:xfrm>
              <a:off x="838200" y="3088665"/>
              <a:ext cx="4894208" cy="657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보험산업의 보수성으로 </a:t>
              </a:r>
              <a:r>
                <a:rPr lang="ko-KR" altLang="en-US" sz="13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인해 </a:t>
              </a:r>
              <a:r>
                <a:rPr lang="en-US" altLang="ko-KR" sz="13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raw data </a:t>
              </a:r>
              <a:r>
                <a:rPr lang="ko-KR" altLang="en-US" sz="13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수집의 한계</a:t>
              </a:r>
              <a:endParaRPr lang="en-US" altLang="ko-KR" sz="1300" b="0" i="0" u="none" strike="noStrike" dirty="0">
                <a:solidFill>
                  <a:srgbClr val="00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→   다양한 변수 간의 연관성을 가지는 </a:t>
              </a:r>
              <a:r>
                <a:rPr lang="en-US" altLang="ko-KR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data 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제공 제한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B26CBAE-8D26-446C-8C29-0C20FC6D1B35}"/>
              </a:ext>
            </a:extLst>
          </p:cNvPr>
          <p:cNvGrpSpPr/>
          <p:nvPr/>
        </p:nvGrpSpPr>
        <p:grpSpPr>
          <a:xfrm>
            <a:off x="5427991" y="5025440"/>
            <a:ext cx="4904368" cy="947294"/>
            <a:chOff x="838200" y="2799268"/>
            <a:chExt cx="4904368" cy="947294"/>
          </a:xfrm>
        </p:grpSpPr>
        <p:sp>
          <p:nvSpPr>
            <p:cNvPr id="70" name="Google Shape;96;p2">
              <a:extLst>
                <a:ext uri="{FF2B5EF4-FFF2-40B4-BE49-F238E27FC236}">
                  <a16:creationId xmlns:a16="http://schemas.microsoft.com/office/drawing/2014/main" id="{46C723C6-B093-42C4-8FE4-9874963B2EAF}"/>
                </a:ext>
              </a:extLst>
            </p:cNvPr>
            <p:cNvSpPr txBox="1"/>
            <p:nvPr/>
          </p:nvSpPr>
          <p:spPr>
            <a:xfrm>
              <a:off x="848360" y="2799268"/>
              <a:ext cx="4894208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범주형 변수의 세분화 부족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71" name="Google Shape;96;p2">
              <a:extLst>
                <a:ext uri="{FF2B5EF4-FFF2-40B4-BE49-F238E27FC236}">
                  <a16:creationId xmlns:a16="http://schemas.microsoft.com/office/drawing/2014/main" id="{634B794D-C06D-4DCB-AE4E-4487DAED062A}"/>
                </a:ext>
              </a:extLst>
            </p:cNvPr>
            <p:cNvSpPr txBox="1"/>
            <p:nvPr/>
          </p:nvSpPr>
          <p:spPr>
            <a:xfrm>
              <a:off x="838200" y="3088665"/>
              <a:ext cx="4894208" cy="657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모든 여가생활 항목을 포함하지 않음</a:t>
              </a:r>
              <a:endParaRPr lang="en-US" altLang="ko-KR" sz="1300" b="0" i="0" u="none" strike="noStrike" dirty="0">
                <a:solidFill>
                  <a:srgbClr val="000000"/>
                </a:solidFill>
                <a:effectLst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→  세분화가 부족할 수 있음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51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Chapter.3  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분석방법론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사용된 기법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13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27" name="Google Shape;96;p2">
            <a:extLst>
              <a:ext uri="{FF2B5EF4-FFF2-40B4-BE49-F238E27FC236}">
                <a16:creationId xmlns:a16="http://schemas.microsoft.com/office/drawing/2014/main" id="{5F9AE546-ED6A-42E1-989F-52E5FC97CFA1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랜덤 포레스트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(Random Forest)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740550-CCFF-42A1-B938-C01FA4C36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2"/>
          <a:stretch/>
        </p:blipFill>
        <p:spPr bwMode="auto">
          <a:xfrm>
            <a:off x="862328" y="2263946"/>
            <a:ext cx="4567469" cy="269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96;p2">
            <a:extLst>
              <a:ext uri="{FF2B5EF4-FFF2-40B4-BE49-F238E27FC236}">
                <a16:creationId xmlns:a16="http://schemas.microsoft.com/office/drawing/2014/main" id="{AFFFABC4-3F5F-4732-AD83-A582B1E9DAE1}"/>
              </a:ext>
            </a:extLst>
          </p:cNvPr>
          <p:cNvSpPr txBox="1"/>
          <p:nvPr/>
        </p:nvSpPr>
        <p:spPr>
          <a:xfrm>
            <a:off x="891538" y="1723521"/>
            <a:ext cx="6037582" cy="3578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여러 개의 결정 트리를 결합하여 예측을 수행하는 앙상블 학습 기법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7C4029-9E8E-4A72-86B8-4EA189A0FEB7}"/>
              </a:ext>
            </a:extLst>
          </p:cNvPr>
          <p:cNvGrpSpPr/>
          <p:nvPr/>
        </p:nvGrpSpPr>
        <p:grpSpPr>
          <a:xfrm>
            <a:off x="5534491" y="2578953"/>
            <a:ext cx="5339259" cy="782822"/>
            <a:chOff x="4908422" y="2659708"/>
            <a:chExt cx="5339259" cy="782822"/>
          </a:xfrm>
        </p:grpSpPr>
        <p:sp>
          <p:nvSpPr>
            <p:cNvPr id="34" name="Google Shape;96;p2">
              <a:extLst>
                <a:ext uri="{FF2B5EF4-FFF2-40B4-BE49-F238E27FC236}">
                  <a16:creationId xmlns:a16="http://schemas.microsoft.com/office/drawing/2014/main" id="{3C889437-5314-4612-9974-4C8452C8A35C}"/>
                </a:ext>
              </a:extLst>
            </p:cNvPr>
            <p:cNvSpPr txBox="1"/>
            <p:nvPr/>
          </p:nvSpPr>
          <p:spPr>
            <a:xfrm>
              <a:off x="4908422" y="3084716"/>
              <a:ext cx="3076109" cy="3578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cap="none" dirty="0">
                  <a:uFillTx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  <a:sym typeface="Arial"/>
                </a:rPr>
                <a:t>정확도</a:t>
              </a:r>
              <a:r>
                <a:rPr lang="en-US" altLang="ko-KR" sz="1300" cap="none" dirty="0">
                  <a:uFillTx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  <a:sym typeface="Arial"/>
                </a:rPr>
                <a:t>, </a:t>
              </a:r>
              <a:r>
                <a:rPr lang="ko-KR" altLang="en-US" sz="1300" cap="none" dirty="0">
                  <a:uFillTx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  <a:sym typeface="Arial"/>
                </a:rPr>
                <a:t>정밀도</a:t>
              </a:r>
              <a:r>
                <a:rPr lang="en-US" altLang="ko-KR" sz="1300" cap="none" dirty="0">
                  <a:uFillTx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  <a:sym typeface="Arial"/>
                </a:rPr>
                <a:t>, </a:t>
              </a:r>
              <a:r>
                <a:rPr lang="ko-KR" altLang="en-US" sz="1300" cap="none" dirty="0" err="1">
                  <a:uFillTx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  <a:sym typeface="Arial"/>
                </a:rPr>
                <a:t>재현율</a:t>
              </a:r>
              <a:r>
                <a:rPr lang="en-US" altLang="ko-KR" sz="13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</a:t>
              </a:r>
              <a:r>
                <a:rPr lang="ko-KR" altLang="en-US" sz="13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</a:t>
              </a:r>
              <a:r>
                <a:rPr lang="en-US" altLang="ko-KR" sz="13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F1-score </a:t>
              </a:r>
              <a:r>
                <a:rPr lang="ko-KR" altLang="en-US" sz="13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등을 계산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  <p:sp>
          <p:nvSpPr>
            <p:cNvPr id="35" name="Google Shape;96;p2">
              <a:extLst>
                <a:ext uri="{FF2B5EF4-FFF2-40B4-BE49-F238E27FC236}">
                  <a16:creationId xmlns:a16="http://schemas.microsoft.com/office/drawing/2014/main" id="{F2BE3E26-E420-4973-80A4-874F72F4AAF0}"/>
                </a:ext>
              </a:extLst>
            </p:cNvPr>
            <p:cNvSpPr txBox="1"/>
            <p:nvPr/>
          </p:nvSpPr>
          <p:spPr>
            <a:xfrm>
              <a:off x="5353473" y="2659708"/>
              <a:ext cx="4894208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평가 지표 선정</a:t>
              </a: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A03CD6E3-15E3-405E-89D4-997D8184CFF4}"/>
                </a:ext>
              </a:extLst>
            </p:cNvPr>
            <p:cNvSpPr/>
            <p:nvPr/>
          </p:nvSpPr>
          <p:spPr>
            <a:xfrm>
              <a:off x="5038870" y="2732937"/>
              <a:ext cx="192127" cy="192056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Google Shape;96;p2">
            <a:extLst>
              <a:ext uri="{FF2B5EF4-FFF2-40B4-BE49-F238E27FC236}">
                <a16:creationId xmlns:a16="http://schemas.microsoft.com/office/drawing/2014/main" id="{9472C4BF-A0EB-48F7-9156-7F085F3B5DAD}"/>
              </a:ext>
            </a:extLst>
          </p:cNvPr>
          <p:cNvSpPr txBox="1"/>
          <p:nvPr/>
        </p:nvSpPr>
        <p:spPr>
          <a:xfrm>
            <a:off x="5534491" y="3847353"/>
            <a:ext cx="4268760" cy="9579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정확도 </a:t>
            </a:r>
            <a:r>
              <a:rPr lang="en-US" altLang="ko-KR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: </a:t>
            </a: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전체 예측 중 올바르게 예측한 비율</a:t>
            </a:r>
            <a:endParaRPr lang="en-US" altLang="ko-KR" sz="1300" cap="none" dirty="0"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정밀도 </a:t>
            </a:r>
            <a:r>
              <a:rPr lang="en-US" altLang="ko-KR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모델이 긍정 사례를 얼마나 정확하게 식별하는지 측정</a:t>
            </a:r>
            <a:endParaRPr lang="en-US" altLang="ko-KR" sz="1300" b="0" i="0" u="none" strike="noStrike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cap="none" dirty="0" err="1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재현율</a:t>
            </a:r>
            <a:r>
              <a:rPr lang="ko-KR" altLang="en-US" sz="1300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 </a:t>
            </a:r>
            <a:r>
              <a:rPr lang="en-US" altLang="ko-KR" sz="1300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: </a:t>
            </a:r>
            <a:r>
              <a:rPr lang="ko-KR" altLang="en-US" sz="1300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실제 긍정 사례 중 모델이 얼마나 많이 찾아내는지 측정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8D1E9AB-A92D-440D-BC72-62896722B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90" y="5226543"/>
            <a:ext cx="532488" cy="600128"/>
          </a:xfrm>
          <a:prstGeom prst="rect">
            <a:avLst/>
          </a:prstGeom>
        </p:spPr>
      </p:pic>
      <p:sp>
        <p:nvSpPr>
          <p:cNvPr id="41" name="Google Shape;96;p2">
            <a:extLst>
              <a:ext uri="{FF2B5EF4-FFF2-40B4-BE49-F238E27FC236}">
                <a16:creationId xmlns:a16="http://schemas.microsoft.com/office/drawing/2014/main" id="{B4CDE342-62CC-475E-A60B-629C1C4548DA}"/>
              </a:ext>
            </a:extLst>
          </p:cNvPr>
          <p:cNvSpPr txBox="1"/>
          <p:nvPr/>
        </p:nvSpPr>
        <p:spPr>
          <a:xfrm>
            <a:off x="672798" y="5860903"/>
            <a:ext cx="1528872" cy="3578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원본 보험 데이터</a:t>
            </a:r>
            <a:r>
              <a:rPr lang="en-US" altLang="ko-KR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(A)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07A0A5E-F43D-4744-A3AA-955B23641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913" y="5171017"/>
            <a:ext cx="532488" cy="600128"/>
          </a:xfrm>
          <a:prstGeom prst="rect">
            <a:avLst/>
          </a:prstGeom>
        </p:spPr>
      </p:pic>
      <p:sp>
        <p:nvSpPr>
          <p:cNvPr id="43" name="Google Shape;96;p2">
            <a:extLst>
              <a:ext uri="{FF2B5EF4-FFF2-40B4-BE49-F238E27FC236}">
                <a16:creationId xmlns:a16="http://schemas.microsoft.com/office/drawing/2014/main" id="{1A4E342A-6F27-4EE5-A093-DB29F5BDE084}"/>
              </a:ext>
            </a:extLst>
          </p:cNvPr>
          <p:cNvSpPr txBox="1"/>
          <p:nvPr/>
        </p:nvSpPr>
        <p:spPr>
          <a:xfrm>
            <a:off x="2550720" y="5805377"/>
            <a:ext cx="1629393" cy="65789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원본 보험 데이터</a:t>
            </a:r>
            <a:endParaRPr lang="en-US" altLang="ko-KR" sz="1300" b="0" i="0" u="none" strike="noStrike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+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여가생활 데이터</a:t>
            </a:r>
            <a:r>
              <a:rPr lang="en-US" altLang="ko-KR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(B)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B167B51-A470-4F5D-955B-1AD26B511AF9}"/>
              </a:ext>
            </a:extLst>
          </p:cNvPr>
          <p:cNvSpPr/>
          <p:nvPr/>
        </p:nvSpPr>
        <p:spPr>
          <a:xfrm>
            <a:off x="4341840" y="5540308"/>
            <a:ext cx="1035230" cy="237985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Google Shape;96;p2">
            <a:extLst>
              <a:ext uri="{FF2B5EF4-FFF2-40B4-BE49-F238E27FC236}">
                <a16:creationId xmlns:a16="http://schemas.microsoft.com/office/drawing/2014/main" id="{A8E16A27-C91B-4D7A-9D32-9C3AF5D722DF}"/>
              </a:ext>
            </a:extLst>
          </p:cNvPr>
          <p:cNvSpPr txBox="1"/>
          <p:nvPr/>
        </p:nvSpPr>
        <p:spPr>
          <a:xfrm>
            <a:off x="4322790" y="5822314"/>
            <a:ext cx="1172720" cy="3578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랜덤 포레스트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46" name="Google Shape;96;p2">
            <a:extLst>
              <a:ext uri="{FF2B5EF4-FFF2-40B4-BE49-F238E27FC236}">
                <a16:creationId xmlns:a16="http://schemas.microsoft.com/office/drawing/2014/main" id="{2E7121FB-E6FC-4A89-BC6E-A688E796268A}"/>
              </a:ext>
            </a:extLst>
          </p:cNvPr>
          <p:cNvSpPr txBox="1"/>
          <p:nvPr/>
        </p:nvSpPr>
        <p:spPr>
          <a:xfrm>
            <a:off x="5806849" y="5380322"/>
            <a:ext cx="3038951" cy="65789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여가생활 정보 추가가 보험 보장 항목  </a:t>
            </a:r>
            <a:endParaRPr lang="en-US" altLang="ko-KR" sz="1300" b="0" i="0" u="none" strike="noStrike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예측 </a:t>
            </a:r>
            <a:r>
              <a:rPr lang="ko-KR" altLang="en-US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모델의 성능 향상에 기여하는지 평가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56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Chapter.3  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분석방법론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사용된 기법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14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26" name="Google Shape;96;p2">
            <a:extLst>
              <a:ext uri="{FF2B5EF4-FFF2-40B4-BE49-F238E27FC236}">
                <a16:creationId xmlns:a16="http://schemas.microsoft.com/office/drawing/2014/main" id="{DC2B801A-EC9C-4616-A018-5E1A6E31267E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A/B TEST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27" name="Google Shape;96;p2">
            <a:extLst>
              <a:ext uri="{FF2B5EF4-FFF2-40B4-BE49-F238E27FC236}">
                <a16:creationId xmlns:a16="http://schemas.microsoft.com/office/drawing/2014/main" id="{00A5F610-C953-4979-8C68-70C91FA55894}"/>
              </a:ext>
            </a:extLst>
          </p:cNvPr>
          <p:cNvSpPr txBox="1"/>
          <p:nvPr/>
        </p:nvSpPr>
        <p:spPr>
          <a:xfrm>
            <a:off x="891538" y="1723521"/>
            <a:ext cx="6037582" cy="3578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A/B </a:t>
            </a:r>
            <a:r>
              <a: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테스트는 두 가지 변수를 비교하여 어떤 것이 더 효과적인지 확인하는 방법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4DBA3D4-CD6D-4EEA-9169-D823056329C7}"/>
              </a:ext>
            </a:extLst>
          </p:cNvPr>
          <p:cNvSpPr/>
          <p:nvPr/>
        </p:nvSpPr>
        <p:spPr>
          <a:xfrm>
            <a:off x="1391919" y="2702958"/>
            <a:ext cx="739140" cy="71063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Google Shape;96;p2">
            <a:extLst>
              <a:ext uri="{FF2B5EF4-FFF2-40B4-BE49-F238E27FC236}">
                <a16:creationId xmlns:a16="http://schemas.microsoft.com/office/drawing/2014/main" id="{D8433586-338A-4288-8442-D367F712E072}"/>
              </a:ext>
            </a:extLst>
          </p:cNvPr>
          <p:cNvSpPr txBox="1"/>
          <p:nvPr/>
        </p:nvSpPr>
        <p:spPr>
          <a:xfrm>
            <a:off x="838200" y="4486500"/>
            <a:ext cx="6037582" cy="3578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통계적 유의성을 평가하기 위해 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p-value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와 </a:t>
            </a:r>
            <a:r>
              <a:rPr lang="ko-KR" altLang="en-US" sz="13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카이제곱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검정을 활용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1" name="Google Shape;96;p2">
            <a:extLst>
              <a:ext uri="{FF2B5EF4-FFF2-40B4-BE49-F238E27FC236}">
                <a16:creationId xmlns:a16="http://schemas.microsoft.com/office/drawing/2014/main" id="{F8592142-05F2-42B7-962F-533DCD84776D}"/>
              </a:ext>
            </a:extLst>
          </p:cNvPr>
          <p:cNvSpPr txBox="1"/>
          <p:nvPr/>
        </p:nvSpPr>
        <p:spPr>
          <a:xfrm>
            <a:off x="838200" y="5143450"/>
            <a:ext cx="6037582" cy="3578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일반적으로 </a:t>
            </a:r>
            <a:r>
              <a:rPr lang="en-US" altLang="ko-KR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p-value</a:t>
            </a: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가 </a:t>
            </a:r>
            <a:r>
              <a:rPr lang="en-US" altLang="ko-KR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0.05 </a:t>
            </a: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이하일 경우 통계적으로 유의미한 차이가 있다고 간주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2" name="Google Shape;96;p2">
            <a:extLst>
              <a:ext uri="{FF2B5EF4-FFF2-40B4-BE49-F238E27FC236}">
                <a16:creationId xmlns:a16="http://schemas.microsoft.com/office/drawing/2014/main" id="{3BD39767-85BC-4DB8-9B2D-9CF36C2B7BC6}"/>
              </a:ext>
            </a:extLst>
          </p:cNvPr>
          <p:cNvSpPr txBox="1"/>
          <p:nvPr/>
        </p:nvSpPr>
        <p:spPr>
          <a:xfrm>
            <a:off x="4341841" y="3182593"/>
            <a:ext cx="3184374" cy="3578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정확도</a:t>
            </a:r>
            <a:r>
              <a:rPr lang="en-US" altLang="ko-KR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, </a:t>
            </a: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정밀도</a:t>
            </a:r>
            <a:r>
              <a:rPr lang="en-US" altLang="ko-KR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, </a:t>
            </a:r>
            <a:r>
              <a:rPr lang="ko-KR" altLang="en-US" sz="1300" cap="none" dirty="0" err="1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재현율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F1-score 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등을 계산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3" name="Google Shape;96;p2">
            <a:extLst>
              <a:ext uri="{FF2B5EF4-FFF2-40B4-BE49-F238E27FC236}">
                <a16:creationId xmlns:a16="http://schemas.microsoft.com/office/drawing/2014/main" id="{81A882EC-3C75-461A-9E75-F3588E3618FA}"/>
              </a:ext>
            </a:extLst>
          </p:cNvPr>
          <p:cNvSpPr txBox="1"/>
          <p:nvPr/>
        </p:nvSpPr>
        <p:spPr>
          <a:xfrm>
            <a:off x="4786892" y="2757585"/>
            <a:ext cx="4894208" cy="3385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평가 지표 선정</a:t>
            </a: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F2A01F08-4F00-495E-8AA2-72236BF92AD6}"/>
              </a:ext>
            </a:extLst>
          </p:cNvPr>
          <p:cNvSpPr/>
          <p:nvPr/>
        </p:nvSpPr>
        <p:spPr>
          <a:xfrm>
            <a:off x="4472289" y="2830814"/>
            <a:ext cx="192127" cy="192056"/>
          </a:xfrm>
          <a:prstGeom prst="chevron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6D8A232F-9B68-41E5-DBA0-3B55806056E4}"/>
              </a:ext>
            </a:extLst>
          </p:cNvPr>
          <p:cNvSpPr txBox="1"/>
          <p:nvPr/>
        </p:nvSpPr>
        <p:spPr>
          <a:xfrm>
            <a:off x="1588750" y="2873630"/>
            <a:ext cx="34547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656435-09E4-F38E-A0CF-9630717B4371}"/>
              </a:ext>
            </a:extLst>
          </p:cNvPr>
          <p:cNvGrpSpPr/>
          <p:nvPr/>
        </p:nvGrpSpPr>
        <p:grpSpPr>
          <a:xfrm>
            <a:off x="2714888" y="2695817"/>
            <a:ext cx="739140" cy="710635"/>
            <a:chOff x="2453640" y="2695817"/>
            <a:chExt cx="739140" cy="71063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668A8E5-F8F3-4AEB-A984-F4F3EEA8FF83}"/>
                </a:ext>
              </a:extLst>
            </p:cNvPr>
            <p:cNvSpPr/>
            <p:nvPr/>
          </p:nvSpPr>
          <p:spPr>
            <a:xfrm>
              <a:off x="2453640" y="2695817"/>
              <a:ext cx="739140" cy="71063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Google Shape;96;p2">
              <a:extLst>
                <a:ext uri="{FF2B5EF4-FFF2-40B4-BE49-F238E27FC236}">
                  <a16:creationId xmlns:a16="http://schemas.microsoft.com/office/drawing/2014/main" id="{0A3B228B-3B06-4A9E-E5D2-B5328A71A6B0}"/>
                </a:ext>
              </a:extLst>
            </p:cNvPr>
            <p:cNvSpPr txBox="1"/>
            <p:nvPr/>
          </p:nvSpPr>
          <p:spPr>
            <a:xfrm>
              <a:off x="2650471" y="2866489"/>
              <a:ext cx="345478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8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B</a:t>
              </a:r>
              <a:endPara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916423-3BA3-72FC-38AD-388FF2585D58}"/>
              </a:ext>
            </a:extLst>
          </p:cNvPr>
          <p:cNvCxnSpPr/>
          <p:nvPr/>
        </p:nvCxnSpPr>
        <p:spPr>
          <a:xfrm>
            <a:off x="2270927" y="3051134"/>
            <a:ext cx="3215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96;p2">
            <a:extLst>
              <a:ext uri="{FF2B5EF4-FFF2-40B4-BE49-F238E27FC236}">
                <a16:creationId xmlns:a16="http://schemas.microsoft.com/office/drawing/2014/main" id="{CE3543DF-5760-9AAC-83B4-EA4418E8292B}"/>
              </a:ext>
            </a:extLst>
          </p:cNvPr>
          <p:cNvSpPr txBox="1"/>
          <p:nvPr/>
        </p:nvSpPr>
        <p:spPr>
          <a:xfrm>
            <a:off x="2250234" y="2866489"/>
            <a:ext cx="34547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dirty="0">
                <a:solidFill>
                  <a:srgbClr val="FF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endParaRPr lang="ko-KR" altLang="en-US" sz="1800" b="0" i="0" u="none" strike="noStrike" cap="none" dirty="0">
              <a:solidFill>
                <a:srgbClr val="FF000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5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Chapter.3  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분석방법론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 도구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15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27" name="Google Shape;96;p2">
            <a:extLst>
              <a:ext uri="{FF2B5EF4-FFF2-40B4-BE49-F238E27FC236}">
                <a16:creationId xmlns:a16="http://schemas.microsoft.com/office/drawing/2014/main" id="{00A5F610-C953-4979-8C68-70C91FA55894}"/>
              </a:ext>
            </a:extLst>
          </p:cNvPr>
          <p:cNvSpPr txBox="1"/>
          <p:nvPr/>
        </p:nvSpPr>
        <p:spPr>
          <a:xfrm>
            <a:off x="1248923" y="1702996"/>
            <a:ext cx="2548950" cy="125806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데이터 프레임</a:t>
            </a:r>
            <a:r>
              <a:rPr lang="en-US" altLang="ko-KR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en-US" altLang="ko-KR" sz="1300" b="0" i="0" u="none" strike="noStrike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DataFrame</a:t>
            </a:r>
            <a:r>
              <a:rPr lang="en-US" altLang="ko-KR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</a:t>
            </a:r>
            <a:r>
              <a:rPr lang="ko-KR" altLang="en-US" sz="1300" b="0" i="0" u="none" strike="noStrike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구조를 통해 대량의 데이터를 필터링 및 그룹화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하여 </a:t>
            </a:r>
            <a:r>
              <a:rPr lang="ko-KR" altLang="en-US" sz="13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결측치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처리 등 데이터 전처리에 활용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29" name="Google Shape;96;p2">
            <a:extLst>
              <a:ext uri="{FF2B5EF4-FFF2-40B4-BE49-F238E27FC236}">
                <a16:creationId xmlns:a16="http://schemas.microsoft.com/office/drawing/2014/main" id="{3EB6E423-B598-40B9-B23F-99DC62B38696}"/>
              </a:ext>
            </a:extLst>
          </p:cNvPr>
          <p:cNvSpPr txBox="1"/>
          <p:nvPr/>
        </p:nvSpPr>
        <p:spPr>
          <a:xfrm>
            <a:off x="5791959" y="1803672"/>
            <a:ext cx="2707661" cy="9579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머신러닝을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위한 파이썬 라이브러리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제공하는 모델 중 분류 모델을 활용하여 데이터 셋 학습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평가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예측 수행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1" name="Google Shape;96;p2">
            <a:extLst>
              <a:ext uri="{FF2B5EF4-FFF2-40B4-BE49-F238E27FC236}">
                <a16:creationId xmlns:a16="http://schemas.microsoft.com/office/drawing/2014/main" id="{BE73487A-C717-4FA7-9EDC-7312420D3D4A}"/>
              </a:ext>
            </a:extLst>
          </p:cNvPr>
          <p:cNvSpPr txBox="1"/>
          <p:nvPr/>
        </p:nvSpPr>
        <p:spPr>
          <a:xfrm>
            <a:off x="7000518" y="3930637"/>
            <a:ext cx="2707662" cy="9579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Matplotlib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기반의 통계적 데이터 시각화에 특화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데이터의 분포와 관계를 시각적으로 명확하게 표현 가능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3" name="Google Shape;96;p2">
            <a:extLst>
              <a:ext uri="{FF2B5EF4-FFF2-40B4-BE49-F238E27FC236}">
                <a16:creationId xmlns:a16="http://schemas.microsoft.com/office/drawing/2014/main" id="{40A90546-62A4-48F8-B3FB-E4523117C528}"/>
              </a:ext>
            </a:extLst>
          </p:cNvPr>
          <p:cNvSpPr txBox="1"/>
          <p:nvPr/>
        </p:nvSpPr>
        <p:spPr>
          <a:xfrm>
            <a:off x="3608683" y="5675857"/>
            <a:ext cx="2655039" cy="9579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cap="none" dirty="0" err="1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파이썬에서</a:t>
            </a: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 데이터 시각화를 위한 기본 라이브러리</a:t>
            </a:r>
            <a:r>
              <a:rPr lang="en-US" altLang="ko-KR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. </a:t>
            </a: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사용자 정의가 용이하여 세밀한 시각화 작업이 가능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5" name="Google Shape;96;p2">
            <a:extLst>
              <a:ext uri="{FF2B5EF4-FFF2-40B4-BE49-F238E27FC236}">
                <a16:creationId xmlns:a16="http://schemas.microsoft.com/office/drawing/2014/main" id="{6A4FC564-C885-47FB-96BC-76964D4DE82F}"/>
              </a:ext>
            </a:extLst>
          </p:cNvPr>
          <p:cNvSpPr txBox="1"/>
          <p:nvPr/>
        </p:nvSpPr>
        <p:spPr>
          <a:xfrm>
            <a:off x="346354" y="4627355"/>
            <a:ext cx="2177044" cy="9579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데이터 시각화를 위한 파이썬 라이브러리</a:t>
            </a:r>
            <a:r>
              <a:rPr lang="en-US" altLang="ko-KR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. Matplotlib</a:t>
            </a: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보다 더 많은 옵션과 세련된 색상 제공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B73322-01F7-4724-836B-959376EFB8AE}"/>
              </a:ext>
            </a:extLst>
          </p:cNvPr>
          <p:cNvGrpSpPr/>
          <p:nvPr/>
        </p:nvGrpSpPr>
        <p:grpSpPr>
          <a:xfrm>
            <a:off x="2283781" y="2010890"/>
            <a:ext cx="4944827" cy="3893050"/>
            <a:chOff x="872846" y="2709873"/>
            <a:chExt cx="4944827" cy="3893050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ECEB37BF-A6C1-4842-84D8-89B788DCB0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35822501"/>
                </p:ext>
              </p:extLst>
            </p:nvPr>
          </p:nvGraphicFramePr>
          <p:xfrm>
            <a:off x="872846" y="2709873"/>
            <a:ext cx="4944827" cy="3893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Google Shape;96;p2">
              <a:extLst>
                <a:ext uri="{FF2B5EF4-FFF2-40B4-BE49-F238E27FC236}">
                  <a16:creationId xmlns:a16="http://schemas.microsoft.com/office/drawing/2014/main" id="{DC2B801A-EC9C-4616-A018-5E1A6E31267E}"/>
                </a:ext>
              </a:extLst>
            </p:cNvPr>
            <p:cNvSpPr txBox="1"/>
            <p:nvPr/>
          </p:nvSpPr>
          <p:spPr>
            <a:xfrm>
              <a:off x="2047240" y="3633424"/>
              <a:ext cx="1082040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8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pandas</a:t>
              </a:r>
              <a:endPara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28" name="Google Shape;96;p2">
              <a:extLst>
                <a:ext uri="{FF2B5EF4-FFF2-40B4-BE49-F238E27FC236}">
                  <a16:creationId xmlns:a16="http://schemas.microsoft.com/office/drawing/2014/main" id="{C6A2E93E-7CB3-444C-B091-FCC28DA21A1A}"/>
                </a:ext>
              </a:extLst>
            </p:cNvPr>
            <p:cNvSpPr txBox="1"/>
            <p:nvPr/>
          </p:nvSpPr>
          <p:spPr>
            <a:xfrm>
              <a:off x="3312562" y="3674391"/>
              <a:ext cx="14590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8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scikit-learn</a:t>
              </a:r>
              <a:endPara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30" name="Google Shape;96;p2">
              <a:extLst>
                <a:ext uri="{FF2B5EF4-FFF2-40B4-BE49-F238E27FC236}">
                  <a16:creationId xmlns:a16="http://schemas.microsoft.com/office/drawing/2014/main" id="{B7FCD886-CF9F-4B29-A25D-D6C519CB757B}"/>
                </a:ext>
              </a:extLst>
            </p:cNvPr>
            <p:cNvSpPr txBox="1"/>
            <p:nvPr/>
          </p:nvSpPr>
          <p:spPr>
            <a:xfrm>
              <a:off x="4042065" y="4318399"/>
              <a:ext cx="1076238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8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seaborn</a:t>
              </a:r>
              <a:endPara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32" name="Google Shape;96;p2">
              <a:extLst>
                <a:ext uri="{FF2B5EF4-FFF2-40B4-BE49-F238E27FC236}">
                  <a16:creationId xmlns:a16="http://schemas.microsoft.com/office/drawing/2014/main" id="{00C87D4A-3A16-4343-9C52-D03F248FA0D8}"/>
                </a:ext>
              </a:extLst>
            </p:cNvPr>
            <p:cNvSpPr txBox="1"/>
            <p:nvPr/>
          </p:nvSpPr>
          <p:spPr>
            <a:xfrm>
              <a:off x="2574494" y="4893882"/>
              <a:ext cx="1467571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8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Matplotlib</a:t>
              </a:r>
              <a:endPara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34" name="Google Shape;96;p2">
              <a:extLst>
                <a:ext uri="{FF2B5EF4-FFF2-40B4-BE49-F238E27FC236}">
                  <a16:creationId xmlns:a16="http://schemas.microsoft.com/office/drawing/2014/main" id="{63523F18-8E14-417D-9EE0-C2778A503B96}"/>
                </a:ext>
              </a:extLst>
            </p:cNvPr>
            <p:cNvSpPr txBox="1"/>
            <p:nvPr/>
          </p:nvSpPr>
          <p:spPr>
            <a:xfrm>
              <a:off x="1442740" y="4360363"/>
              <a:ext cx="817510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800" b="0" i="0" u="none" strike="noStrike" cap="none" dirty="0" err="1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plotly</a:t>
              </a:r>
              <a:endPara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36" name="Google Shape;96;p2">
            <a:extLst>
              <a:ext uri="{FF2B5EF4-FFF2-40B4-BE49-F238E27FC236}">
                <a16:creationId xmlns:a16="http://schemas.microsoft.com/office/drawing/2014/main" id="{65969C70-25EC-4F42-8DA3-2CB4ED11241B}"/>
              </a:ext>
            </a:extLst>
          </p:cNvPr>
          <p:cNvSpPr txBox="1"/>
          <p:nvPr/>
        </p:nvSpPr>
        <p:spPr>
          <a:xfrm>
            <a:off x="1266582" y="1360321"/>
            <a:ext cx="2342101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pandas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7" name="Google Shape;96;p2">
            <a:extLst>
              <a:ext uri="{FF2B5EF4-FFF2-40B4-BE49-F238E27FC236}">
                <a16:creationId xmlns:a16="http://schemas.microsoft.com/office/drawing/2014/main" id="{0E9A2D94-343A-45A6-9687-E284A03E81D7}"/>
              </a:ext>
            </a:extLst>
          </p:cNvPr>
          <p:cNvSpPr txBox="1"/>
          <p:nvPr/>
        </p:nvSpPr>
        <p:spPr>
          <a:xfrm>
            <a:off x="5791959" y="1453230"/>
            <a:ext cx="2342101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scikit-learn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8" name="Google Shape;96;p2">
            <a:extLst>
              <a:ext uri="{FF2B5EF4-FFF2-40B4-BE49-F238E27FC236}">
                <a16:creationId xmlns:a16="http://schemas.microsoft.com/office/drawing/2014/main" id="{6130AEFD-45B9-4CE2-AFB1-9F81AB1828F5}"/>
              </a:ext>
            </a:extLst>
          </p:cNvPr>
          <p:cNvSpPr txBox="1"/>
          <p:nvPr/>
        </p:nvSpPr>
        <p:spPr>
          <a:xfrm>
            <a:off x="7000518" y="3592045"/>
            <a:ext cx="2342101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seaborn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9" name="Google Shape;96;p2">
            <a:extLst>
              <a:ext uri="{FF2B5EF4-FFF2-40B4-BE49-F238E27FC236}">
                <a16:creationId xmlns:a16="http://schemas.microsoft.com/office/drawing/2014/main" id="{9282C698-6134-4D11-9A3E-BD895AA0B95A}"/>
              </a:ext>
            </a:extLst>
          </p:cNvPr>
          <p:cNvSpPr txBox="1"/>
          <p:nvPr/>
        </p:nvSpPr>
        <p:spPr>
          <a:xfrm>
            <a:off x="346354" y="4288763"/>
            <a:ext cx="2342101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b="0" i="0" u="none" strike="noStrike" cap="none" dirty="0" err="1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plotly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40" name="Google Shape;96;p2">
            <a:extLst>
              <a:ext uri="{FF2B5EF4-FFF2-40B4-BE49-F238E27FC236}">
                <a16:creationId xmlns:a16="http://schemas.microsoft.com/office/drawing/2014/main" id="{CC74A900-A9C9-41A8-9557-551F16F2B673}"/>
              </a:ext>
            </a:extLst>
          </p:cNvPr>
          <p:cNvSpPr txBox="1"/>
          <p:nvPr/>
        </p:nvSpPr>
        <p:spPr>
          <a:xfrm>
            <a:off x="3635829" y="5394323"/>
            <a:ext cx="2342101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Matplotlib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5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Chapter.4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 및 해석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결과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16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26" name="Google Shape;96;p2">
            <a:extLst>
              <a:ext uri="{FF2B5EF4-FFF2-40B4-BE49-F238E27FC236}">
                <a16:creationId xmlns:a16="http://schemas.microsoft.com/office/drawing/2014/main" id="{BDFD545E-3C96-4ACB-A656-8EE364498EFE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1. </a:t>
            </a:r>
            <a:r>
              <a:rPr lang="ko-KR" altLang="en-US" sz="1800" b="0" i="0" u="none" strike="noStrike" cap="none" dirty="0" err="1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랜덤포레스트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(Random Forest)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27" name="Google Shape;96;p2">
            <a:extLst>
              <a:ext uri="{FF2B5EF4-FFF2-40B4-BE49-F238E27FC236}">
                <a16:creationId xmlns:a16="http://schemas.microsoft.com/office/drawing/2014/main" id="{27834C08-E392-4DFB-8007-6F059BF0582D}"/>
              </a:ext>
            </a:extLst>
          </p:cNvPr>
          <p:cNvSpPr txBox="1"/>
          <p:nvPr/>
        </p:nvSpPr>
        <p:spPr>
          <a:xfrm>
            <a:off x="5312498" y="6117472"/>
            <a:ext cx="3805027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1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고객 특성 별 참여 가능성이 높은 여가생활 항목을 예측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2801F5-1904-4382-AEFC-B2ECD420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49" y="2294246"/>
            <a:ext cx="4271810" cy="37022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767D962-2300-44F5-8256-259471252BAE}"/>
              </a:ext>
            </a:extLst>
          </p:cNvPr>
          <p:cNvSpPr/>
          <p:nvPr/>
        </p:nvSpPr>
        <p:spPr>
          <a:xfrm>
            <a:off x="1030749" y="5694633"/>
            <a:ext cx="4271810" cy="291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5D59425-76D9-4634-A961-F2B5087A2C53}"/>
              </a:ext>
            </a:extLst>
          </p:cNvPr>
          <p:cNvCxnSpPr/>
          <p:nvPr/>
        </p:nvCxnSpPr>
        <p:spPr>
          <a:xfrm>
            <a:off x="4591878" y="5996481"/>
            <a:ext cx="710681" cy="26980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Google Shape;96;p2">
            <a:extLst>
              <a:ext uri="{FF2B5EF4-FFF2-40B4-BE49-F238E27FC236}">
                <a16:creationId xmlns:a16="http://schemas.microsoft.com/office/drawing/2014/main" id="{CA83D696-81B6-4073-B9F0-4F012893E39E}"/>
              </a:ext>
            </a:extLst>
          </p:cNvPr>
          <p:cNvSpPr txBox="1"/>
          <p:nvPr/>
        </p:nvSpPr>
        <p:spPr>
          <a:xfrm>
            <a:off x="5739639" y="2363673"/>
            <a:ext cx="2870961" cy="29157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연령대</a:t>
            </a:r>
            <a:r>
              <a:rPr lang="en-US" altLang="ko-KR" sz="130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, </a:t>
            </a:r>
            <a:r>
              <a:rPr lang="ko-KR" altLang="en-US" sz="130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성별</a:t>
            </a:r>
            <a:r>
              <a:rPr lang="en-US" altLang="ko-KR" sz="130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, </a:t>
            </a:r>
            <a:r>
              <a:rPr lang="ko-KR" altLang="en-US" sz="130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여가생활 종류 별 지속 기간</a:t>
            </a:r>
            <a:endParaRPr lang="en-US" altLang="ko-KR" sz="130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6ABAC27-EFFF-4209-B322-95A93844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899" y="2691787"/>
            <a:ext cx="680525" cy="680525"/>
          </a:xfrm>
          <a:prstGeom prst="rect">
            <a:avLst/>
          </a:prstGeom>
        </p:spPr>
      </p:pic>
      <p:sp>
        <p:nvSpPr>
          <p:cNvPr id="39" name="Google Shape;96;p2">
            <a:extLst>
              <a:ext uri="{FF2B5EF4-FFF2-40B4-BE49-F238E27FC236}">
                <a16:creationId xmlns:a16="http://schemas.microsoft.com/office/drawing/2014/main" id="{A0CC6439-E8EF-4E02-8BB2-F68CB436B5B6}"/>
              </a:ext>
            </a:extLst>
          </p:cNvPr>
          <p:cNvSpPr txBox="1"/>
          <p:nvPr/>
        </p:nvSpPr>
        <p:spPr>
          <a:xfrm>
            <a:off x="6178525" y="3454684"/>
            <a:ext cx="1993187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여가생활에 참여하는 비율</a:t>
            </a:r>
            <a:endParaRPr lang="ko-KR" altLang="en-US" sz="130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40" name="Google Shape;96;p2">
            <a:extLst>
              <a:ext uri="{FF2B5EF4-FFF2-40B4-BE49-F238E27FC236}">
                <a16:creationId xmlns:a16="http://schemas.microsoft.com/office/drawing/2014/main" id="{C0D610B4-F90E-4838-B4F2-8D3045C5D498}"/>
              </a:ext>
            </a:extLst>
          </p:cNvPr>
          <p:cNvSpPr txBox="1"/>
          <p:nvPr/>
        </p:nvSpPr>
        <p:spPr>
          <a:xfrm>
            <a:off x="5979026" y="4281681"/>
            <a:ext cx="2392183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‘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특정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’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여가생활을 즐길 확률은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?</a:t>
            </a:r>
            <a:endParaRPr lang="ko-KR" altLang="en-US" sz="130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4C3469D6-18EB-4838-862F-B060A7AB8F67}"/>
              </a:ext>
            </a:extLst>
          </p:cNvPr>
          <p:cNvSpPr/>
          <p:nvPr/>
        </p:nvSpPr>
        <p:spPr>
          <a:xfrm rot="5400000">
            <a:off x="6986856" y="3942889"/>
            <a:ext cx="166607" cy="233615"/>
          </a:xfrm>
          <a:prstGeom prst="chevron">
            <a:avLst/>
          </a:prstGeom>
          <a:solidFill>
            <a:srgbClr val="00462A"/>
          </a:solidFill>
          <a:ln>
            <a:noFill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8D08C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EDAE90-DFC6-4BF8-9016-D19467B26266}"/>
              </a:ext>
            </a:extLst>
          </p:cNvPr>
          <p:cNvGrpSpPr/>
          <p:nvPr/>
        </p:nvGrpSpPr>
        <p:grpSpPr>
          <a:xfrm>
            <a:off x="5840397" y="4998748"/>
            <a:ext cx="2970973" cy="292347"/>
            <a:chOff x="5840397" y="4998748"/>
            <a:chExt cx="2970973" cy="292347"/>
          </a:xfrm>
        </p:grpSpPr>
        <p:sp>
          <p:nvSpPr>
            <p:cNvPr id="32" name="Google Shape;96;p2">
              <a:extLst>
                <a:ext uri="{FF2B5EF4-FFF2-40B4-BE49-F238E27FC236}">
                  <a16:creationId xmlns:a16="http://schemas.microsoft.com/office/drawing/2014/main" id="{58BAB6DE-35B9-4E25-B316-161DF0E1647A}"/>
                </a:ext>
              </a:extLst>
            </p:cNvPr>
            <p:cNvSpPr txBox="1"/>
            <p:nvPr/>
          </p:nvSpPr>
          <p:spPr>
            <a:xfrm>
              <a:off x="5840397" y="4998748"/>
              <a:ext cx="974326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연령</a:t>
              </a:r>
              <a:endParaRPr lang="ko-KR" altLang="en-US" sz="130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  <p:sp>
          <p:nvSpPr>
            <p:cNvPr id="33" name="Google Shape;96;p2">
              <a:extLst>
                <a:ext uri="{FF2B5EF4-FFF2-40B4-BE49-F238E27FC236}">
                  <a16:creationId xmlns:a16="http://schemas.microsoft.com/office/drawing/2014/main" id="{9AB05637-5DA0-4495-BF0B-970A7B4B8178}"/>
                </a:ext>
              </a:extLst>
            </p:cNvPr>
            <p:cNvSpPr txBox="1"/>
            <p:nvPr/>
          </p:nvSpPr>
          <p:spPr>
            <a:xfrm>
              <a:off x="6573986" y="4998748"/>
              <a:ext cx="974326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성별</a:t>
              </a:r>
              <a:endParaRPr lang="ko-KR" altLang="en-US" sz="130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  <p:sp>
          <p:nvSpPr>
            <p:cNvPr id="34" name="Google Shape;96;p2">
              <a:extLst>
                <a:ext uri="{FF2B5EF4-FFF2-40B4-BE49-F238E27FC236}">
                  <a16:creationId xmlns:a16="http://schemas.microsoft.com/office/drawing/2014/main" id="{23898B32-1DC4-4CB1-BF8D-98AE903861DB}"/>
                </a:ext>
              </a:extLst>
            </p:cNvPr>
            <p:cNvSpPr txBox="1"/>
            <p:nvPr/>
          </p:nvSpPr>
          <p:spPr>
            <a:xfrm>
              <a:off x="7307576" y="4998748"/>
              <a:ext cx="1503794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i="0" u="none" strike="noStrike" cap="none" dirty="0">
                  <a:solidFill>
                    <a:schemeClr val="tx1"/>
                  </a:solidFill>
                  <a:uFillTx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  <a:sym typeface="Arial"/>
                </a:rPr>
                <a:t>여가활동 지속 기간</a:t>
              </a:r>
            </a:p>
          </p:txBody>
        </p:sp>
      </p:grpSp>
      <p:sp>
        <p:nvSpPr>
          <p:cNvPr id="36" name="Google Shape;96;p2">
            <a:extLst>
              <a:ext uri="{FF2B5EF4-FFF2-40B4-BE49-F238E27FC236}">
                <a16:creationId xmlns:a16="http://schemas.microsoft.com/office/drawing/2014/main" id="{0CDBEBD2-CDA6-4834-97FF-120BD7BBFE98}"/>
              </a:ext>
            </a:extLst>
          </p:cNvPr>
          <p:cNvSpPr txBox="1"/>
          <p:nvPr/>
        </p:nvSpPr>
        <p:spPr>
          <a:xfrm>
            <a:off x="1060566" y="1790787"/>
            <a:ext cx="2870961" cy="323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50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1) </a:t>
            </a:r>
            <a:r>
              <a:rPr lang="ko-KR" altLang="en-US" sz="150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모델 성능 평가</a:t>
            </a:r>
            <a:endParaRPr lang="en-US" altLang="ko-KR" sz="150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27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Chapter.4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 및 해석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결과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17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26" name="Google Shape;96;p2">
            <a:extLst>
              <a:ext uri="{FF2B5EF4-FFF2-40B4-BE49-F238E27FC236}">
                <a16:creationId xmlns:a16="http://schemas.microsoft.com/office/drawing/2014/main" id="{BDFD545E-3C96-4ACB-A656-8EE364498EFE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Feature Importance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011E9-5BAE-41B0-9C35-1748330525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9"/>
          <a:stretch/>
        </p:blipFill>
        <p:spPr bwMode="auto">
          <a:xfrm>
            <a:off x="785558" y="2053711"/>
            <a:ext cx="9292940" cy="41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80B222-F20D-4C57-9FED-C90F53B20D41}"/>
              </a:ext>
            </a:extLst>
          </p:cNvPr>
          <p:cNvSpPr/>
          <p:nvPr/>
        </p:nvSpPr>
        <p:spPr>
          <a:xfrm>
            <a:off x="1000931" y="4212158"/>
            <a:ext cx="8958077" cy="303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5DD5CC-6014-4604-A786-4DDD43DFACCB}"/>
              </a:ext>
            </a:extLst>
          </p:cNvPr>
          <p:cNvSpPr/>
          <p:nvPr/>
        </p:nvSpPr>
        <p:spPr>
          <a:xfrm>
            <a:off x="1000931" y="3283597"/>
            <a:ext cx="8958077" cy="303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Google Shape;96;p2">
            <a:extLst>
              <a:ext uri="{FF2B5EF4-FFF2-40B4-BE49-F238E27FC236}">
                <a16:creationId xmlns:a16="http://schemas.microsoft.com/office/drawing/2014/main" id="{27834C08-E392-4DFB-8007-6F059BF0582D}"/>
              </a:ext>
            </a:extLst>
          </p:cNvPr>
          <p:cNvSpPr txBox="1"/>
          <p:nvPr/>
        </p:nvSpPr>
        <p:spPr>
          <a:xfrm>
            <a:off x="3973071" y="2559999"/>
            <a:ext cx="4245858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[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그림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2] </a:t>
            </a:r>
            <a:r>
              <a:rPr lang="ko-KR" altLang="en-US" sz="1300" dirty="0" err="1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랜덤포레스트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분석에서의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Feature Importance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762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Chapter.4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 및 해석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결과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18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48DAFD-FA5D-48D1-BFF0-CC1C17D17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/>
          <a:stretch/>
        </p:blipFill>
        <p:spPr bwMode="auto">
          <a:xfrm>
            <a:off x="1994368" y="2135931"/>
            <a:ext cx="6716949" cy="409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96;p2">
            <a:extLst>
              <a:ext uri="{FF2B5EF4-FFF2-40B4-BE49-F238E27FC236}">
                <a16:creationId xmlns:a16="http://schemas.microsoft.com/office/drawing/2014/main" id="{27834C08-E392-4DFB-8007-6F059BF0582D}"/>
              </a:ext>
            </a:extLst>
          </p:cNvPr>
          <p:cNvSpPr txBox="1"/>
          <p:nvPr/>
        </p:nvSpPr>
        <p:spPr>
          <a:xfrm>
            <a:off x="3791280" y="2074956"/>
            <a:ext cx="3123125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[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그림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 – a]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성별 및 나이에 따른 데이터 분포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4000D5BC-9D2E-A0D0-B8DB-C6B5ECCABC0D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. 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패턴분석</a:t>
            </a:r>
          </a:p>
        </p:txBody>
      </p:sp>
    </p:spTree>
    <p:extLst>
      <p:ext uri="{BB962C8B-B14F-4D97-AF65-F5344CB8AC3E}">
        <p14:creationId xmlns:p14="http://schemas.microsoft.com/office/powerpoint/2010/main" val="139123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Chapter.4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 및 해석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결과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19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pic>
        <p:nvPicPr>
          <p:cNvPr id="28" name="Picture 4">
            <a:extLst>
              <a:ext uri="{FF2B5EF4-FFF2-40B4-BE49-F238E27FC236}">
                <a16:creationId xmlns:a16="http://schemas.microsoft.com/office/drawing/2014/main" id="{56B6FDB0-6B71-422E-9610-6F562D1EE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7"/>
          <a:stretch/>
        </p:blipFill>
        <p:spPr bwMode="auto">
          <a:xfrm>
            <a:off x="2279374" y="2461239"/>
            <a:ext cx="5661991" cy="389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96;p2">
            <a:extLst>
              <a:ext uri="{FF2B5EF4-FFF2-40B4-BE49-F238E27FC236}">
                <a16:creationId xmlns:a16="http://schemas.microsoft.com/office/drawing/2014/main" id="{941343F6-D94B-4A09-A3C3-C719EAC6FEC9}"/>
              </a:ext>
            </a:extLst>
          </p:cNvPr>
          <p:cNvSpPr txBox="1"/>
          <p:nvPr/>
        </p:nvSpPr>
        <p:spPr>
          <a:xfrm>
            <a:off x="3791280" y="2074956"/>
            <a:ext cx="3123125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[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그림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 – b]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연령대별 인기 여가활동 종목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7D57376-3929-48F4-B8A8-27B1578453B4}"/>
              </a:ext>
            </a:extLst>
          </p:cNvPr>
          <p:cNvSpPr/>
          <p:nvPr/>
        </p:nvSpPr>
        <p:spPr>
          <a:xfrm>
            <a:off x="6261652" y="2564296"/>
            <a:ext cx="1182757" cy="3647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727FA45B-AD8A-3FE8-13BB-2B2D9C396569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. 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패턴분석</a:t>
            </a:r>
          </a:p>
        </p:txBody>
      </p:sp>
    </p:spTree>
    <p:extLst>
      <p:ext uri="{BB962C8B-B14F-4D97-AF65-F5344CB8AC3E}">
        <p14:creationId xmlns:p14="http://schemas.microsoft.com/office/powerpoint/2010/main" val="13562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>
                <a:solidFill>
                  <a:srgbClr val="006640"/>
                </a:solidFill>
                <a:uFillTx/>
                <a:latin typeface="Calibri"/>
                <a:ea typeface="맑은 고딕"/>
                <a:cs typeface="Calibri"/>
                <a:sym typeface="맑은 고딕"/>
              </a:rPr>
              <a:t>Team Members</a:t>
            </a:r>
          </a:p>
        </p:txBody>
      </p:sp>
      <p:sp>
        <p:nvSpPr>
          <p:cNvPr id="111" name="Google Shape;111;p15"/>
          <p:cNvSpPr txBox="1"/>
          <p:nvPr/>
        </p:nvSpPr>
        <p:spPr>
          <a:xfrm>
            <a:off x="11130336" y="765336"/>
            <a:ext cx="1428964" cy="2923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rPr>
              <a:t>Introduction</a:t>
            </a:r>
            <a:endParaRPr sz="1300" b="0" i="0" u="none" strike="noStrike" cap="none">
              <a:solidFill>
                <a:schemeClr val="lt1"/>
              </a:solidFill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1130336" y="3114773"/>
            <a:ext cx="1428964" cy="49244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3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rPr>
              <a:t>Project Management</a:t>
            </a:r>
            <a:endParaRPr sz="1300" b="0" i="0" u="none" strike="noStrike" cap="none">
              <a:solidFill>
                <a:schemeClr val="lt1"/>
              </a:solidFill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  <a:latin typeface="Calibri"/>
                <a:ea typeface="맑은 고딕"/>
                <a:cs typeface="Calibri"/>
                <a:sym typeface="맑은 고딕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2</a:t>
            </a:fld>
            <a:endParaRPr lang="en-US">
              <a:uFillTx/>
              <a:latin typeface="Calibri"/>
              <a:ea typeface="맑은 고딕"/>
              <a:cs typeface="Calibri"/>
              <a:sym typeface="맑은 고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81644C1-F2A2-4D10-85AF-0D0AD2068E05}"/>
              </a:ext>
            </a:extLst>
          </p:cNvPr>
          <p:cNvGrpSpPr/>
          <p:nvPr/>
        </p:nvGrpSpPr>
        <p:grpSpPr>
          <a:xfrm>
            <a:off x="3180836" y="2006883"/>
            <a:ext cx="5830328" cy="3182160"/>
            <a:chOff x="3385609" y="2102186"/>
            <a:chExt cx="5830328" cy="3182160"/>
          </a:xfrm>
        </p:grpSpPr>
        <p:sp>
          <p:nvSpPr>
            <p:cNvPr id="108" name="Google Shape;108;p15"/>
            <p:cNvSpPr/>
            <p:nvPr/>
          </p:nvSpPr>
          <p:spPr>
            <a:xfrm>
              <a:off x="3385609" y="2239032"/>
              <a:ext cx="1642440" cy="553863"/>
            </a:xfrm>
            <a:prstGeom prst="roundRect">
              <a:avLst>
                <a:gd name="adj" fmla="val 16667"/>
              </a:avLst>
            </a:prstGeom>
            <a:solidFill>
              <a:srgbClr val="C4E0B2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500" b="0" i="0" u="none" strike="noStrike" cap="none" dirty="0">
                  <a:solidFill>
                    <a:schemeClr val="dk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영재</a:t>
              </a:r>
            </a:p>
          </p:txBody>
        </p:sp>
        <p:sp>
          <p:nvSpPr>
            <p:cNvPr id="130" name="Google Shape;108;p15"/>
            <p:cNvSpPr/>
            <p:nvPr/>
          </p:nvSpPr>
          <p:spPr>
            <a:xfrm>
              <a:off x="6968159" y="2239032"/>
              <a:ext cx="1642440" cy="553863"/>
            </a:xfrm>
            <a:prstGeom prst="roundRect">
              <a:avLst>
                <a:gd name="adj" fmla="val 16667"/>
              </a:avLst>
            </a:prstGeom>
            <a:solidFill>
              <a:srgbClr val="C4E0B2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500" b="0" i="0" u="none" strike="noStrike" cap="none" dirty="0">
                  <a:solidFill>
                    <a:schemeClr val="dk1"/>
                  </a:solidFill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현승</a:t>
              </a:r>
            </a:p>
          </p:txBody>
        </p:sp>
        <p:sp>
          <p:nvSpPr>
            <p:cNvPr id="131" name="Google Shape;108;p15"/>
            <p:cNvSpPr/>
            <p:nvPr/>
          </p:nvSpPr>
          <p:spPr>
            <a:xfrm>
              <a:off x="3385609" y="4449575"/>
              <a:ext cx="1642440" cy="553863"/>
            </a:xfrm>
            <a:prstGeom prst="roundRect">
              <a:avLst>
                <a:gd name="adj" fmla="val 16667"/>
              </a:avLst>
            </a:prstGeom>
            <a:solidFill>
              <a:srgbClr val="C4E0B2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500" b="0" i="0" u="none" strike="noStrike" cap="none" dirty="0" err="1">
                  <a:solidFill>
                    <a:schemeClr val="dk1"/>
                  </a:solidFill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새영</a:t>
              </a:r>
              <a:endParaRPr lang="ko-KR" altLang="en-US" sz="1500" b="0" i="0" u="none" strike="noStrike" cap="none" dirty="0">
                <a:solidFill>
                  <a:schemeClr val="dk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32" name="Google Shape;108;p15"/>
            <p:cNvSpPr/>
            <p:nvPr/>
          </p:nvSpPr>
          <p:spPr>
            <a:xfrm>
              <a:off x="6968159" y="4449575"/>
              <a:ext cx="1642440" cy="553863"/>
            </a:xfrm>
            <a:prstGeom prst="roundRect">
              <a:avLst>
                <a:gd name="adj" fmla="val 16667"/>
              </a:avLst>
            </a:prstGeom>
            <a:solidFill>
              <a:srgbClr val="C4E0B2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500" b="0" i="0" u="none" strike="noStrike" cap="none" dirty="0">
                  <a:solidFill>
                    <a:schemeClr val="dk1"/>
                  </a:solidFill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영일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E5CAB3-A811-4F40-B153-FFF557D39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6927" y="2102186"/>
              <a:ext cx="999010" cy="99901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797D93B-7180-4D90-8D2E-C2205BA42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6927" y="4285336"/>
              <a:ext cx="999010" cy="99901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9C12508-EDE5-4151-ACED-2803B6843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893" y="2093450"/>
            <a:ext cx="1097089" cy="1097089"/>
          </a:xfrm>
          <a:prstGeom prst="rect">
            <a:avLst/>
          </a:prstGeom>
        </p:spPr>
      </p:pic>
      <p:pic>
        <p:nvPicPr>
          <p:cNvPr id="7" name="그림 6" descr="고양이, 클립아트, 동물 피규어, 만화 영화이(가) 표시된 사진&#10;&#10;자동 생성된 설명">
            <a:extLst>
              <a:ext uri="{FF2B5EF4-FFF2-40B4-BE49-F238E27FC236}">
                <a16:creationId xmlns:a16="http://schemas.microsoft.com/office/drawing/2014/main" id="{4617F48C-DAC8-72A5-5C63-E78F6AD53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847" y="4288113"/>
            <a:ext cx="999010" cy="999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Chapter.4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 및 해석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결과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20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30" name="Google Shape;96;p2">
            <a:extLst>
              <a:ext uri="{FF2B5EF4-FFF2-40B4-BE49-F238E27FC236}">
                <a16:creationId xmlns:a16="http://schemas.microsoft.com/office/drawing/2014/main" id="{941343F6-D94B-4A09-A3C3-C719EAC6FEC9}"/>
              </a:ext>
            </a:extLst>
          </p:cNvPr>
          <p:cNvSpPr txBox="1"/>
          <p:nvPr/>
        </p:nvSpPr>
        <p:spPr>
          <a:xfrm>
            <a:off x="3791280" y="2074956"/>
            <a:ext cx="3123125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[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그림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 – c]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여가활동 항목별 보장항목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FC5F48F8-5C0A-480F-8CD8-FB6C6BB6F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8"/>
          <a:stretch/>
        </p:blipFill>
        <p:spPr bwMode="auto">
          <a:xfrm>
            <a:off x="2279375" y="2454960"/>
            <a:ext cx="5663262" cy="389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96;p2">
            <a:extLst>
              <a:ext uri="{FF2B5EF4-FFF2-40B4-BE49-F238E27FC236}">
                <a16:creationId xmlns:a16="http://schemas.microsoft.com/office/drawing/2014/main" id="{5C23FC42-B852-4789-B25D-76A70559038F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. 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패턴분석</a:t>
            </a:r>
          </a:p>
        </p:txBody>
      </p:sp>
    </p:spTree>
    <p:extLst>
      <p:ext uri="{BB962C8B-B14F-4D97-AF65-F5344CB8AC3E}">
        <p14:creationId xmlns:p14="http://schemas.microsoft.com/office/powerpoint/2010/main" val="18765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Chapter.4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 및 해석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결과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21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45E1E45B-118E-48A6-9652-509FD7478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1"/>
          <a:stretch/>
        </p:blipFill>
        <p:spPr bwMode="auto">
          <a:xfrm>
            <a:off x="868387" y="2546496"/>
            <a:ext cx="8269359" cy="17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CF8FFE4-A054-4D73-AA69-BAB71B783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8"/>
          <a:stretch/>
        </p:blipFill>
        <p:spPr bwMode="auto">
          <a:xfrm>
            <a:off x="868387" y="4711951"/>
            <a:ext cx="9157126" cy="182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96;p2">
            <a:extLst>
              <a:ext uri="{FF2B5EF4-FFF2-40B4-BE49-F238E27FC236}">
                <a16:creationId xmlns:a16="http://schemas.microsoft.com/office/drawing/2014/main" id="{31441FDB-BFB7-40E1-BF4F-C04453FB2D11}"/>
              </a:ext>
            </a:extLst>
          </p:cNvPr>
          <p:cNvSpPr txBox="1"/>
          <p:nvPr/>
        </p:nvSpPr>
        <p:spPr>
          <a:xfrm>
            <a:off x="3791279" y="2074956"/>
            <a:ext cx="3564113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[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그림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 – d]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성별에 따른 보험 보장항목 데이터 분포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0" name="Google Shape;96;p2">
            <a:extLst>
              <a:ext uri="{FF2B5EF4-FFF2-40B4-BE49-F238E27FC236}">
                <a16:creationId xmlns:a16="http://schemas.microsoft.com/office/drawing/2014/main" id="{23BC6955-B0BF-4E1C-ADFA-741A21B50A83}"/>
              </a:ext>
            </a:extLst>
          </p:cNvPr>
          <p:cNvSpPr txBox="1"/>
          <p:nvPr/>
        </p:nvSpPr>
        <p:spPr>
          <a:xfrm>
            <a:off x="3791279" y="4332871"/>
            <a:ext cx="3493441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[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그림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 – e]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연령대별 보험 보장항목 데이터 분포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86D6ADEF-D84F-1689-1EC6-DAEB6A1C4ED1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. 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패턴분석</a:t>
            </a:r>
          </a:p>
        </p:txBody>
      </p:sp>
    </p:spTree>
    <p:extLst>
      <p:ext uri="{BB962C8B-B14F-4D97-AF65-F5344CB8AC3E}">
        <p14:creationId xmlns:p14="http://schemas.microsoft.com/office/powerpoint/2010/main" val="155350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Chapter.4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 및 해석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결과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22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27" name="Google Shape;96;p2">
            <a:extLst>
              <a:ext uri="{FF2B5EF4-FFF2-40B4-BE49-F238E27FC236}">
                <a16:creationId xmlns:a16="http://schemas.microsoft.com/office/drawing/2014/main" id="{1D4DB618-6EA7-4C58-B0F6-F1973CF8110A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. </a:t>
            </a: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A/B Test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DE05BA8-422B-40B8-A7A3-2BAD470486E3}"/>
              </a:ext>
            </a:extLst>
          </p:cNvPr>
          <p:cNvSpPr/>
          <p:nvPr/>
        </p:nvSpPr>
        <p:spPr>
          <a:xfrm>
            <a:off x="848360" y="2199175"/>
            <a:ext cx="4349118" cy="8888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96;p2">
            <a:extLst>
              <a:ext uri="{FF2B5EF4-FFF2-40B4-BE49-F238E27FC236}">
                <a16:creationId xmlns:a16="http://schemas.microsoft.com/office/drawing/2014/main" id="{31441FDB-BFB7-40E1-BF4F-C04453FB2D11}"/>
              </a:ext>
            </a:extLst>
          </p:cNvPr>
          <p:cNvSpPr txBox="1"/>
          <p:nvPr/>
        </p:nvSpPr>
        <p:spPr>
          <a:xfrm>
            <a:off x="919253" y="2494786"/>
            <a:ext cx="4207332" cy="29758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A :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나이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(50~60),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성별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남자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),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취미항목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등산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),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가족 부양 수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(1)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C40F654-A817-445E-9A9E-1B819E477FFE}"/>
              </a:ext>
            </a:extLst>
          </p:cNvPr>
          <p:cNvSpPr/>
          <p:nvPr/>
        </p:nvSpPr>
        <p:spPr>
          <a:xfrm>
            <a:off x="824415" y="3247309"/>
            <a:ext cx="4349118" cy="8888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Google Shape;96;p2">
            <a:extLst>
              <a:ext uri="{FF2B5EF4-FFF2-40B4-BE49-F238E27FC236}">
                <a16:creationId xmlns:a16="http://schemas.microsoft.com/office/drawing/2014/main" id="{23BC6955-B0BF-4E1C-ADFA-741A21B50A83}"/>
              </a:ext>
            </a:extLst>
          </p:cNvPr>
          <p:cNvSpPr txBox="1"/>
          <p:nvPr/>
        </p:nvSpPr>
        <p:spPr>
          <a:xfrm>
            <a:off x="908682" y="3545538"/>
            <a:ext cx="2246500" cy="29234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B : </a:t>
            </a:r>
            <a:r>
              <a: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보험 보장 항목 중 </a:t>
            </a:r>
            <a:r>
              <a:rPr lang="en-US" altLang="ko-KR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‘</a:t>
            </a:r>
            <a:r>
              <a: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암</a:t>
            </a:r>
            <a:r>
              <a:rPr lang="en-US" altLang="ko-KR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‘ </a:t>
            </a:r>
            <a:r>
              <a: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항목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0CD8085-665B-4777-B5A7-2CD62C447956}"/>
              </a:ext>
            </a:extLst>
          </p:cNvPr>
          <p:cNvGrpSpPr/>
          <p:nvPr/>
        </p:nvGrpSpPr>
        <p:grpSpPr>
          <a:xfrm>
            <a:off x="5342652" y="2194058"/>
            <a:ext cx="4692533" cy="1945969"/>
            <a:chOff x="1209073" y="2212207"/>
            <a:chExt cx="4692533" cy="888802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1BB1F62-99E0-4A5A-9A41-17C74EFE2BB8}"/>
                </a:ext>
              </a:extLst>
            </p:cNvPr>
            <p:cNvSpPr/>
            <p:nvPr/>
          </p:nvSpPr>
          <p:spPr>
            <a:xfrm>
              <a:off x="1209073" y="2212207"/>
              <a:ext cx="4692533" cy="88880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Google Shape;96;p2">
              <a:extLst>
                <a:ext uri="{FF2B5EF4-FFF2-40B4-BE49-F238E27FC236}">
                  <a16:creationId xmlns:a16="http://schemas.microsoft.com/office/drawing/2014/main" id="{F40D2BC1-AD1D-4753-93B2-75EE16BC6BA5}"/>
                </a:ext>
              </a:extLst>
            </p:cNvPr>
            <p:cNvSpPr txBox="1"/>
            <p:nvPr/>
          </p:nvSpPr>
          <p:spPr>
            <a:xfrm>
              <a:off x="1307480" y="2510435"/>
              <a:ext cx="4495719" cy="1335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dirty="0" err="1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귀무가설</a:t>
              </a: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</a:t>
              </a:r>
              <a:r>
                <a:rPr lang="en-US" altLang="ko-KR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: </a:t>
              </a: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여가 생활 데이터</a:t>
              </a:r>
              <a:r>
                <a:rPr lang="en-US" altLang="ko-KR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(B)</a:t>
              </a: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와 보험 보장 항목 데이터</a:t>
              </a:r>
              <a:r>
                <a:rPr lang="en-US" altLang="ko-KR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(A) </a:t>
              </a:r>
              <a:r>
                <a:rPr lang="ko-KR" altLang="en-US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연관 </a:t>
              </a:r>
              <a:r>
                <a:rPr lang="en-US" altLang="ko-KR" sz="1300" dirty="0">
                  <a:solidFill>
                    <a:schemeClr val="tx1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X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sp>
        <p:nvSpPr>
          <p:cNvPr id="37" name="Google Shape;96;p2">
            <a:extLst>
              <a:ext uri="{FF2B5EF4-FFF2-40B4-BE49-F238E27FC236}">
                <a16:creationId xmlns:a16="http://schemas.microsoft.com/office/drawing/2014/main" id="{D24E403D-71A2-4630-A025-01713D4333C8}"/>
              </a:ext>
            </a:extLst>
          </p:cNvPr>
          <p:cNvSpPr txBox="1"/>
          <p:nvPr/>
        </p:nvSpPr>
        <p:spPr>
          <a:xfrm>
            <a:off x="5441058" y="3208112"/>
            <a:ext cx="4495719" cy="29234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대립가설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여가 생활 데이터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(B)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와 보험 보장 항목 데이터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(A)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연관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O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9E5E9F-6F26-4489-9AF5-A0AF1FA8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623" y="4870397"/>
            <a:ext cx="2411682" cy="874137"/>
          </a:xfrm>
          <a:prstGeom prst="rect">
            <a:avLst/>
          </a:prstGeom>
        </p:spPr>
      </p:pic>
      <p:sp>
        <p:nvSpPr>
          <p:cNvPr id="8" name="화살표: 오른쪽으로 구부러짐 7">
            <a:extLst>
              <a:ext uri="{FF2B5EF4-FFF2-40B4-BE49-F238E27FC236}">
                <a16:creationId xmlns:a16="http://schemas.microsoft.com/office/drawing/2014/main" id="{4D10D3B6-11E3-486F-85BE-8C5EA1072031}"/>
              </a:ext>
            </a:extLst>
          </p:cNvPr>
          <p:cNvSpPr/>
          <p:nvPr/>
        </p:nvSpPr>
        <p:spPr>
          <a:xfrm rot="21100467">
            <a:off x="828946" y="4521721"/>
            <a:ext cx="701040" cy="898742"/>
          </a:xfrm>
          <a:prstGeom prst="curvedRightArrow">
            <a:avLst/>
          </a:prstGeom>
          <a:solidFill>
            <a:srgbClr val="A8D08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Google Shape;96;p2">
            <a:extLst>
              <a:ext uri="{FF2B5EF4-FFF2-40B4-BE49-F238E27FC236}">
                <a16:creationId xmlns:a16="http://schemas.microsoft.com/office/drawing/2014/main" id="{D0F9BA04-45E4-4068-B059-781AD8B27DD1}"/>
              </a:ext>
            </a:extLst>
          </p:cNvPr>
          <p:cNvSpPr txBox="1"/>
          <p:nvPr/>
        </p:nvSpPr>
        <p:spPr>
          <a:xfrm>
            <a:off x="5441058" y="4870397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분석결과 </a:t>
            </a: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8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귀무가설</a:t>
            </a:r>
            <a:r>
              <a:rPr lang="ko-KR" altLang="en-US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참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828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Chapter.4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 및 해석 </a:t>
            </a:r>
            <a:r>
              <a:rPr lang="en-US" altLang="ko-KR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 해석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23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4C1A7A-E8E8-6B3A-327B-E88596CEF6F3}"/>
              </a:ext>
            </a:extLst>
          </p:cNvPr>
          <p:cNvGrpSpPr/>
          <p:nvPr/>
        </p:nvGrpSpPr>
        <p:grpSpPr>
          <a:xfrm>
            <a:off x="989032" y="2085804"/>
            <a:ext cx="8002568" cy="1206802"/>
            <a:chOff x="989032" y="1804455"/>
            <a:chExt cx="8002568" cy="1206802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6D89E18-7C9F-43C8-9852-DB4B62CA48BD}"/>
                </a:ext>
              </a:extLst>
            </p:cNvPr>
            <p:cNvSpPr/>
            <p:nvPr/>
          </p:nvSpPr>
          <p:spPr>
            <a:xfrm>
              <a:off x="989032" y="1804455"/>
              <a:ext cx="2098040" cy="1166107"/>
            </a:xfrm>
            <a:prstGeom prst="roundRect">
              <a:avLst/>
            </a:prstGeom>
            <a:solidFill>
              <a:srgbClr val="A8D08C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Google Shape;96;p2">
              <a:extLst>
                <a:ext uri="{FF2B5EF4-FFF2-40B4-BE49-F238E27FC236}">
                  <a16:creationId xmlns:a16="http://schemas.microsoft.com/office/drawing/2014/main" id="{8718B76C-DE7C-470D-A007-471A5D9674B7}"/>
                </a:ext>
              </a:extLst>
            </p:cNvPr>
            <p:cNvSpPr txBox="1"/>
            <p:nvPr/>
          </p:nvSpPr>
          <p:spPr>
            <a:xfrm>
              <a:off x="1071768" y="2003701"/>
              <a:ext cx="1932568" cy="8309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연령별 여가활동</a:t>
              </a:r>
              <a:endParaRPr lang="en-US" altLang="ko-KR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보험 가입 간 </a:t>
              </a:r>
              <a:endParaRPr lang="en-US" altLang="ko-KR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상관관계 </a:t>
              </a:r>
              <a:r>
                <a:rPr lang="en-US" altLang="ko-KR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X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9AF6E92-4927-4BE9-9F86-A72F30834EF4}"/>
                </a:ext>
              </a:extLst>
            </p:cNvPr>
            <p:cNvSpPr/>
            <p:nvPr/>
          </p:nvSpPr>
          <p:spPr>
            <a:xfrm>
              <a:off x="3549094" y="1845150"/>
              <a:ext cx="5442506" cy="11661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Google Shape;96;p2">
              <a:extLst>
                <a:ext uri="{FF2B5EF4-FFF2-40B4-BE49-F238E27FC236}">
                  <a16:creationId xmlns:a16="http://schemas.microsoft.com/office/drawing/2014/main" id="{4A5CE0F7-A07C-4C40-A6FF-1CAA05434B07}"/>
                </a:ext>
              </a:extLst>
            </p:cNvPr>
            <p:cNvSpPr txBox="1"/>
            <p:nvPr/>
          </p:nvSpPr>
          <p:spPr>
            <a:xfrm>
              <a:off x="3801451" y="2182002"/>
              <a:ext cx="5118656" cy="4924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각 연령대에서 선호하는 여가활동의 유형과 해당 연령대에서 가입하는 보험 상품의 종류 간 상관관계 분석에서 통계적 정확도가 낮게 나타났다</a:t>
              </a:r>
              <a:r>
                <a:rPr lang="en-US" altLang="ko-KR" sz="13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.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60C828F2-9442-5258-20CA-BA4DCF152420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. </a:t>
            </a:r>
            <a:r>
              <a:rPr lang="en-US" altLang="ko-KR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A/B Test </a:t>
            </a:r>
            <a:r>
              <a:rPr lang="ko-KR" altLang="en-US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0F3CDA7-1330-7AEF-E543-3E8B2217F14B}"/>
              </a:ext>
            </a:extLst>
          </p:cNvPr>
          <p:cNvSpPr/>
          <p:nvPr/>
        </p:nvSpPr>
        <p:spPr>
          <a:xfrm>
            <a:off x="989032" y="3832948"/>
            <a:ext cx="8002568" cy="11661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96;p2">
            <a:extLst>
              <a:ext uri="{FF2B5EF4-FFF2-40B4-BE49-F238E27FC236}">
                <a16:creationId xmlns:a16="http://schemas.microsoft.com/office/drawing/2014/main" id="{933E3EAA-679C-DF88-66FB-6A77D9E6E161}"/>
              </a:ext>
            </a:extLst>
          </p:cNvPr>
          <p:cNvSpPr txBox="1"/>
          <p:nvPr/>
        </p:nvSpPr>
        <p:spPr>
          <a:xfrm>
            <a:off x="1981282" y="4231356"/>
            <a:ext cx="601806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여가활동이 보험 상품 선택에 결정적인 영향을 미치지 않음을 의미</a:t>
            </a:r>
          </a:p>
        </p:txBody>
      </p:sp>
    </p:spTree>
    <p:extLst>
      <p:ext uri="{BB962C8B-B14F-4D97-AF65-F5344CB8AC3E}">
        <p14:creationId xmlns:p14="http://schemas.microsoft.com/office/powerpoint/2010/main" val="4115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Chapter.5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결론 및 제언</a:t>
            </a:r>
            <a:endParaRPr lang="en-US" altLang="ko-KR" sz="36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24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068430D-394E-49FF-957D-D0964D30068D}"/>
              </a:ext>
            </a:extLst>
          </p:cNvPr>
          <p:cNvSpPr/>
          <p:nvPr/>
        </p:nvSpPr>
        <p:spPr>
          <a:xfrm>
            <a:off x="3549094" y="1845150"/>
            <a:ext cx="5442506" cy="11661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96;p2">
            <a:extLst>
              <a:ext uri="{FF2B5EF4-FFF2-40B4-BE49-F238E27FC236}">
                <a16:creationId xmlns:a16="http://schemas.microsoft.com/office/drawing/2014/main" id="{A7DC479B-2030-4A57-AFB6-C3139E0A34E0}"/>
              </a:ext>
            </a:extLst>
          </p:cNvPr>
          <p:cNvSpPr txBox="1"/>
          <p:nvPr/>
        </p:nvSpPr>
        <p:spPr>
          <a:xfrm>
            <a:off x="3781504" y="2081975"/>
            <a:ext cx="5118656" cy="69245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나이대별로 여가생활과의 연관성이 존재하였지만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이러한 패턴이 보험상품 선택으로 이루어지지 않는 것을 확인하였다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따라서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초기 가설인 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‘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여가생활과 보장항목 간의 연관성이 있다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＇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는 주장은 사실이 아님이 증명되었다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10534C4-58BE-4EED-A2A5-8163E765A907}"/>
              </a:ext>
            </a:extLst>
          </p:cNvPr>
          <p:cNvSpPr/>
          <p:nvPr/>
        </p:nvSpPr>
        <p:spPr>
          <a:xfrm>
            <a:off x="3549094" y="3237515"/>
            <a:ext cx="5442506" cy="11661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839BF5A-489E-4CA4-B334-ACD78C7E5684}"/>
              </a:ext>
            </a:extLst>
          </p:cNvPr>
          <p:cNvSpPr/>
          <p:nvPr/>
        </p:nvSpPr>
        <p:spPr>
          <a:xfrm>
            <a:off x="3549094" y="5035002"/>
            <a:ext cx="5442506" cy="11661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Google Shape;96;p2">
            <a:extLst>
              <a:ext uri="{FF2B5EF4-FFF2-40B4-BE49-F238E27FC236}">
                <a16:creationId xmlns:a16="http://schemas.microsoft.com/office/drawing/2014/main" id="{C5CA9D02-754E-4F9D-B481-0D2DF374D391}"/>
              </a:ext>
            </a:extLst>
          </p:cNvPr>
          <p:cNvSpPr txBox="1"/>
          <p:nvPr/>
        </p:nvSpPr>
        <p:spPr>
          <a:xfrm>
            <a:off x="3781504" y="5368101"/>
            <a:ext cx="4977686" cy="4924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고객의 여가활동이 아닌 다른 요소를 기반으로 시장을 분석하거나</a:t>
            </a:r>
            <a:endParaRPr lang="en-US" altLang="ko-KR" sz="1300" dirty="0">
              <a:solidFill>
                <a:schemeClr val="tx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여가활동과 함께 추가 요소를 함께 고려하여 시장을 분석할 필요가 있다</a:t>
            </a:r>
            <a:r>
              <a:rPr lang="en-US" altLang="ko-KR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.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38" name="Google Shape;96;p2">
            <a:extLst>
              <a:ext uri="{FF2B5EF4-FFF2-40B4-BE49-F238E27FC236}">
                <a16:creationId xmlns:a16="http://schemas.microsoft.com/office/drawing/2014/main" id="{ACAF4E72-0C3A-4DC1-8543-6B0F05432673}"/>
              </a:ext>
            </a:extLst>
          </p:cNvPr>
          <p:cNvSpPr txBox="1"/>
          <p:nvPr/>
        </p:nvSpPr>
        <p:spPr>
          <a:xfrm>
            <a:off x="3711019" y="3374312"/>
            <a:ext cx="5118656" cy="8925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보험 회사가 상품 개발 및 마케팅 전략 수립 시 고객의 라이프스타일 요인을 단독으로 고려하는 것은 한계가 있음을 시사한다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추후 고객 중심의 세분화된 상품 개발을 위해서는 관심사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구매 행동 등 다양한 측면을 반영하는 새로운 변수들을 고려할 필요가 있다</a:t>
            </a:r>
            <a:r>
              <a:rPr lang="en-US" altLang="ko-KR" sz="1300" dirty="0">
                <a:solidFill>
                  <a:schemeClr val="tx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93D8EF-234D-3180-DA76-39C5AA407CFF}"/>
              </a:ext>
            </a:extLst>
          </p:cNvPr>
          <p:cNvGrpSpPr/>
          <p:nvPr/>
        </p:nvGrpSpPr>
        <p:grpSpPr>
          <a:xfrm>
            <a:off x="989032" y="1804455"/>
            <a:ext cx="2121899" cy="4395672"/>
            <a:chOff x="848360" y="1804455"/>
            <a:chExt cx="2121899" cy="439567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4A1F431-50BF-44CC-B7F0-89405ABF85AC}"/>
                </a:ext>
              </a:extLst>
            </p:cNvPr>
            <p:cNvSpPr/>
            <p:nvPr/>
          </p:nvSpPr>
          <p:spPr>
            <a:xfrm>
              <a:off x="848360" y="1804455"/>
              <a:ext cx="2098040" cy="1166107"/>
            </a:xfrm>
            <a:prstGeom prst="roundRect">
              <a:avLst/>
            </a:prstGeom>
            <a:solidFill>
              <a:srgbClr val="A8D08C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96;p2">
              <a:extLst>
                <a:ext uri="{FF2B5EF4-FFF2-40B4-BE49-F238E27FC236}">
                  <a16:creationId xmlns:a16="http://schemas.microsoft.com/office/drawing/2014/main" id="{A11F39CF-A1E1-4557-A7D2-FA8170CC5650}"/>
                </a:ext>
              </a:extLst>
            </p:cNvPr>
            <p:cNvSpPr txBox="1"/>
            <p:nvPr/>
          </p:nvSpPr>
          <p:spPr>
            <a:xfrm>
              <a:off x="931096" y="2003701"/>
              <a:ext cx="1932568" cy="8309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여가생활과 </a:t>
              </a:r>
              <a:endParaRPr lang="en-US" altLang="ko-KR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보장항목 간의 </a:t>
              </a:r>
              <a:endParaRPr lang="en-US" altLang="ko-KR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연관성</a:t>
              </a:r>
              <a:r>
                <a:rPr lang="en-US" altLang="ko-KR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X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C239283-5D83-44D1-AA2A-AFC1AB361A2E}"/>
                </a:ext>
              </a:extLst>
            </p:cNvPr>
            <p:cNvSpPr/>
            <p:nvPr/>
          </p:nvSpPr>
          <p:spPr>
            <a:xfrm>
              <a:off x="848360" y="3210905"/>
              <a:ext cx="2098040" cy="1166107"/>
            </a:xfrm>
            <a:prstGeom prst="roundRect">
              <a:avLst/>
            </a:prstGeom>
            <a:solidFill>
              <a:srgbClr val="A8D08C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62E5E02-8960-4E32-9B21-D577333C9A20}"/>
                </a:ext>
              </a:extLst>
            </p:cNvPr>
            <p:cNvSpPr/>
            <p:nvPr/>
          </p:nvSpPr>
          <p:spPr>
            <a:xfrm>
              <a:off x="872219" y="5034020"/>
              <a:ext cx="2098040" cy="1166107"/>
            </a:xfrm>
            <a:prstGeom prst="roundRect">
              <a:avLst/>
            </a:prstGeom>
            <a:solidFill>
              <a:srgbClr val="A8D08C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Google Shape;96;p2">
              <a:extLst>
                <a:ext uri="{FF2B5EF4-FFF2-40B4-BE49-F238E27FC236}">
                  <a16:creationId xmlns:a16="http://schemas.microsoft.com/office/drawing/2014/main" id="{CA040FE7-E624-4BED-9EEE-C329852A4EED}"/>
                </a:ext>
              </a:extLst>
            </p:cNvPr>
            <p:cNvSpPr txBox="1"/>
            <p:nvPr/>
          </p:nvSpPr>
          <p:spPr>
            <a:xfrm>
              <a:off x="954955" y="5447816"/>
              <a:ext cx="1932568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시장 세분화 재검토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37" name="Google Shape;96;p2">
              <a:extLst>
                <a:ext uri="{FF2B5EF4-FFF2-40B4-BE49-F238E27FC236}">
                  <a16:creationId xmlns:a16="http://schemas.microsoft.com/office/drawing/2014/main" id="{A967645A-CB6C-48F4-B45B-3A86EB3A3D89}"/>
                </a:ext>
              </a:extLst>
            </p:cNvPr>
            <p:cNvSpPr txBox="1"/>
            <p:nvPr/>
          </p:nvSpPr>
          <p:spPr>
            <a:xfrm>
              <a:off x="928099" y="3465759"/>
              <a:ext cx="1932568" cy="5847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‘</a:t>
              </a: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라이프스타일</a:t>
              </a:r>
              <a:r>
                <a:rPr lang="en-US" altLang="ko-KR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’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단독 요인의 한계점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1579FF4D-EC6B-4492-B385-E3A9D3B71F78}"/>
                </a:ext>
              </a:extLst>
            </p:cNvPr>
            <p:cNvSpPr/>
            <p:nvPr/>
          </p:nvSpPr>
          <p:spPr>
            <a:xfrm>
              <a:off x="1741983" y="4528985"/>
              <a:ext cx="304800" cy="369291"/>
            </a:xfrm>
            <a:prstGeom prst="downArrow">
              <a:avLst/>
            </a:prstGeom>
            <a:solidFill>
              <a:srgbClr val="00462A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8058471B-7C86-4565-9977-AC5E54A9309C}"/>
              </a:ext>
            </a:extLst>
          </p:cNvPr>
          <p:cNvSpPr/>
          <p:nvPr/>
        </p:nvSpPr>
        <p:spPr>
          <a:xfrm>
            <a:off x="6188432" y="4509750"/>
            <a:ext cx="304800" cy="369291"/>
          </a:xfrm>
          <a:prstGeom prst="downArrow">
            <a:avLst/>
          </a:prstGeom>
          <a:solidFill>
            <a:srgbClr val="00462A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6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Chapter.6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부록 및 참고자료</a:t>
            </a:r>
            <a:endParaRPr lang="en-US" altLang="ko-KR" sz="36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838200" y="1224367"/>
            <a:ext cx="10515600" cy="385416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rmAutofit fontScale="92500" lnSpcReduction="10000"/>
          </a:bodyPr>
          <a:lstStyle/>
          <a:p>
            <a:pPr marL="1143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462A"/>
              </a:buClr>
              <a:buSzPct val="25000"/>
              <a:buNone/>
              <a:defRPr/>
            </a:pPr>
            <a:r>
              <a:rPr lang="en-US" altLang="ko-KR" sz="1800" b="1" i="0" u="none" strike="noStrike" dirty="0">
                <a:solidFill>
                  <a:srgbClr val="695D46"/>
                </a:solidFill>
                <a:effectLst/>
                <a:latin typeface="Open Sans" panose="020B0604020202020204" pitchFamily="34" charset="0"/>
                <a:hlinkClick r:id="rId3"/>
              </a:rPr>
              <a:t>KOSIS</a:t>
            </a:r>
            <a:r>
              <a:rPr lang="ko-KR" altLang="en-US" sz="1800" b="1" i="0" u="none" strike="noStrike" dirty="0">
                <a:solidFill>
                  <a:srgbClr val="695D46"/>
                </a:solidFill>
                <a:effectLst/>
                <a:latin typeface="Open Sans" panose="020B0604020202020204" pitchFamily="34" charset="0"/>
                <a:hlinkClick r:id="rId3"/>
              </a:rPr>
              <a:t>에서 사용한 통계자료</a:t>
            </a:r>
            <a:endParaRPr lang="en-US" altLang="ko-KR" sz="1800" b="1" i="0" u="none" strike="noStrike" dirty="0">
              <a:solidFill>
                <a:srgbClr val="695D46"/>
              </a:solidFill>
              <a:effectLst/>
              <a:latin typeface="Open Sans" panose="020B0604020202020204" pitchFamily="34" charset="0"/>
            </a:endParaRPr>
          </a:p>
          <a:p>
            <a:pPr rtl="0" fontAlgn="base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지난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_1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년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동안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가장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많이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참여한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여가활동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__1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순위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중분류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지난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_1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년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동안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한번이상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참여한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여가활동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유형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복수응답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관광활동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지난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_1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년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동안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한번이상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참여한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여가활동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유형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복수응답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문화예술관람활동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지난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_1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년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동안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한번이상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참여한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여가활동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유형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복수응답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스포츠참여활동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지난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_1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년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동안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한번이상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참여한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여가활동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유형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복수응답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취미오락활동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지속적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여가활동</a:t>
            </a:r>
            <a:r>
              <a:rPr lang="en-US" altLang="ko-KR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_</a:t>
            </a:r>
            <a:r>
              <a:rPr lang="ko-KR" alt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기간</a:t>
            </a:r>
          </a:p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462A"/>
              </a:buClr>
              <a:buSzPct val="25000"/>
              <a:buFont typeface="Noto Sans Symbols"/>
              <a:buChar char="▪"/>
              <a:defRPr/>
            </a:pPr>
            <a:endParaRPr lang="en-US" dirty="0">
              <a:solidFill>
                <a:srgbClr val="006640"/>
              </a:solidFill>
              <a:uFillTx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25</a:t>
            </a:fld>
            <a:endParaRPr lang="en-US" dirty="0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3" name="Google Shape;151;p17">
            <a:extLst>
              <a:ext uri="{FF2B5EF4-FFF2-40B4-BE49-F238E27FC236}">
                <a16:creationId xmlns:a16="http://schemas.microsoft.com/office/drawing/2014/main" id="{D241A278-C6DF-075D-E260-08EEED2C73B3}"/>
              </a:ext>
            </a:extLst>
          </p:cNvPr>
          <p:cNvSpPr txBox="1">
            <a:spLocks/>
          </p:cNvSpPr>
          <p:nvPr/>
        </p:nvSpPr>
        <p:spPr>
          <a:xfrm>
            <a:off x="763112" y="4930919"/>
            <a:ext cx="10515600" cy="385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700" rIns="91424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uFillTx/>
                <a:latin typeface="Calibri" panose="020F0502020204030204" pitchFamily="34" charset="0"/>
                <a:ea typeface="Malgun Gothic"/>
                <a:cs typeface="Calibri" panose="020F0502020204030204" pitchFamily="34" charset="0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114300" indent="0">
              <a:lnSpc>
                <a:spcPct val="110000"/>
              </a:lnSpc>
              <a:buClr>
                <a:srgbClr val="00462A"/>
              </a:buClr>
              <a:buSzPct val="25000"/>
              <a:buFont typeface="Arial"/>
              <a:buNone/>
              <a:defRPr/>
            </a:pPr>
            <a:r>
              <a:rPr lang="ko-KR" altLang="en-US" sz="1800" b="1" dirty="0" err="1">
                <a:solidFill>
                  <a:srgbClr val="695D46"/>
                </a:solidFill>
                <a:latin typeface="Open Sans" panose="020B0604020202020204" pitchFamily="34" charset="0"/>
              </a:rPr>
              <a:t>금융빅데이터</a:t>
            </a:r>
            <a:r>
              <a:rPr lang="ko-KR" altLang="en-US" sz="1800" b="1" dirty="0">
                <a:solidFill>
                  <a:srgbClr val="695D46"/>
                </a:solidFill>
                <a:latin typeface="Open Sans" panose="020B0604020202020204" pitchFamily="34" charset="0"/>
              </a:rPr>
              <a:t> 플랫폼 </a:t>
            </a:r>
            <a:r>
              <a:rPr lang="en-US" altLang="ko-KR" sz="1800" b="1" dirty="0">
                <a:solidFill>
                  <a:srgbClr val="695D46"/>
                </a:solidFill>
                <a:latin typeface="Open Sans" panose="020B0604020202020204" pitchFamily="34" charset="0"/>
              </a:rPr>
              <a:t>‘</a:t>
            </a:r>
            <a:r>
              <a:rPr lang="ko-KR" altLang="en-US" sz="1800" b="1" dirty="0" err="1">
                <a:solidFill>
                  <a:srgbClr val="695D46"/>
                </a:solidFill>
                <a:latin typeface="Open Sans" panose="020B0604020202020204" pitchFamily="34" charset="0"/>
              </a:rPr>
              <a:t>해빗팩토리</a:t>
            </a:r>
            <a:r>
              <a:rPr lang="en-US" altLang="ko-KR" sz="1800" b="1" dirty="0">
                <a:solidFill>
                  <a:srgbClr val="695D46"/>
                </a:solidFill>
                <a:latin typeface="Open Sans" panose="020B0604020202020204" pitchFamily="34" charset="0"/>
              </a:rPr>
              <a:t>＇</a:t>
            </a:r>
            <a:r>
              <a:rPr lang="ko-KR" altLang="en-US" sz="1800" b="1" dirty="0">
                <a:solidFill>
                  <a:srgbClr val="695D46"/>
                </a:solidFill>
                <a:latin typeface="Open Sans" panose="020B0604020202020204" pitchFamily="34" charset="0"/>
              </a:rPr>
              <a:t>보험 가입자 정보</a:t>
            </a:r>
            <a:endParaRPr lang="en-US" dirty="0">
              <a:solidFill>
                <a:srgbClr val="0066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9"/>
          <p:cNvSpPr txBox="1">
            <a:spLocks noGrp="1"/>
          </p:cNvSpPr>
          <p:nvPr>
            <p:ph type="title"/>
          </p:nvPr>
        </p:nvSpPr>
        <p:spPr>
          <a:xfrm>
            <a:off x="1141715" y="315722"/>
            <a:ext cx="9908569" cy="621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7200" dirty="0">
                <a:solidFill>
                  <a:srgbClr val="006640"/>
                </a:solidFill>
                <a:uFillTx/>
              </a:rPr>
              <a:t>Q &amp; A</a:t>
            </a:r>
            <a:endParaRPr sz="7200" dirty="0">
              <a:solidFill>
                <a:srgbClr val="006640"/>
              </a:solidFill>
              <a:uFillTx/>
            </a:endParaRPr>
          </a:p>
        </p:txBody>
      </p:sp>
      <p:sp>
        <p:nvSpPr>
          <p:cNvPr id="1111" name="Google Shape;1111;p49"/>
          <p:cNvSpPr txBox="1">
            <a:spLocks noGrp="1"/>
          </p:cNvSpPr>
          <p:nvPr>
            <p:ph type="sldNum" idx="12"/>
          </p:nvPr>
        </p:nvSpPr>
        <p:spPr>
          <a:xfrm>
            <a:off x="8991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uFillTx/>
              </a:rPr>
              <a:t>26</a:t>
            </a:fld>
            <a:endParaRPr>
              <a:uFillTx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 dirty="0">
                <a:solidFill>
                  <a:srgbClr val="006640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목차</a:t>
            </a:r>
            <a:endParaRPr dirty="0">
              <a:solidFill>
                <a:srgbClr val="006640"/>
              </a:solidFill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6D4672-92B2-46E6-87A8-4E442120EEA1}"/>
              </a:ext>
            </a:extLst>
          </p:cNvPr>
          <p:cNvGrpSpPr/>
          <p:nvPr/>
        </p:nvGrpSpPr>
        <p:grpSpPr>
          <a:xfrm>
            <a:off x="1070855" y="1224366"/>
            <a:ext cx="7383333" cy="716758"/>
            <a:chOff x="1070855" y="1224366"/>
            <a:chExt cx="7383333" cy="716758"/>
          </a:xfrm>
        </p:grpSpPr>
        <p:sp>
          <p:nvSpPr>
            <p:cNvPr id="93" name="Google Shape;93;p2"/>
            <p:cNvSpPr/>
            <p:nvPr/>
          </p:nvSpPr>
          <p:spPr>
            <a:xfrm>
              <a:off x="1070855" y="1224366"/>
              <a:ext cx="7383333" cy="716758"/>
            </a:xfrm>
            <a:prstGeom prst="homePlate">
              <a:avLst>
                <a:gd name="adj" fmla="val 50000"/>
              </a:avLst>
            </a:prstGeom>
            <a:solidFill>
              <a:srgbClr val="00462A">
                <a:alpha val="82350"/>
              </a:srgb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0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507935" y="1321135"/>
              <a:ext cx="52932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2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분석 개요</a:t>
              </a:r>
              <a:endParaRPr sz="2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100" name="Google Shape;10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3</a:t>
            </a:fld>
            <a:endParaRPr lang="en-US">
              <a:uFillTx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11D1F79-CB96-451A-9C27-7E978F71B952}"/>
              </a:ext>
            </a:extLst>
          </p:cNvPr>
          <p:cNvGrpSpPr/>
          <p:nvPr/>
        </p:nvGrpSpPr>
        <p:grpSpPr>
          <a:xfrm>
            <a:off x="1070855" y="2086866"/>
            <a:ext cx="7383333" cy="716758"/>
            <a:chOff x="1070855" y="2122965"/>
            <a:chExt cx="7383333" cy="716758"/>
          </a:xfrm>
        </p:grpSpPr>
        <p:sp>
          <p:nvSpPr>
            <p:cNvPr id="12" name="Google Shape;93;p2">
              <a:extLst>
                <a:ext uri="{FF2B5EF4-FFF2-40B4-BE49-F238E27FC236}">
                  <a16:creationId xmlns:a16="http://schemas.microsoft.com/office/drawing/2014/main" id="{6E8364A1-2E1D-4ED8-8B7B-9BC1C45536F0}"/>
                </a:ext>
              </a:extLst>
            </p:cNvPr>
            <p:cNvSpPr/>
            <p:nvPr/>
          </p:nvSpPr>
          <p:spPr>
            <a:xfrm>
              <a:off x="1070855" y="2122965"/>
              <a:ext cx="7383333" cy="716758"/>
            </a:xfrm>
            <a:prstGeom prst="homePlate">
              <a:avLst>
                <a:gd name="adj" fmla="val 50000"/>
              </a:avLst>
            </a:prstGeom>
            <a:solidFill>
              <a:srgbClr val="00462A">
                <a:alpha val="82350"/>
              </a:srgb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0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3" name="Google Shape;96;p2">
              <a:extLst>
                <a:ext uri="{FF2B5EF4-FFF2-40B4-BE49-F238E27FC236}">
                  <a16:creationId xmlns:a16="http://schemas.microsoft.com/office/drawing/2014/main" id="{8E3A6ADA-ADC6-4AE3-BBAB-684250293FEC}"/>
                </a:ext>
              </a:extLst>
            </p:cNvPr>
            <p:cNvSpPr txBox="1"/>
            <p:nvPr/>
          </p:nvSpPr>
          <p:spPr>
            <a:xfrm>
              <a:off x="1507935" y="2219734"/>
              <a:ext cx="52932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2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2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BC4BDC-31A6-4FBF-8C1E-EB3B1C8C88D9}"/>
              </a:ext>
            </a:extLst>
          </p:cNvPr>
          <p:cNvGrpSpPr/>
          <p:nvPr/>
        </p:nvGrpSpPr>
        <p:grpSpPr>
          <a:xfrm>
            <a:off x="1070855" y="2949366"/>
            <a:ext cx="7383333" cy="716758"/>
            <a:chOff x="1070855" y="3070621"/>
            <a:chExt cx="7383333" cy="716758"/>
          </a:xfrm>
        </p:grpSpPr>
        <p:sp>
          <p:nvSpPr>
            <p:cNvPr id="14" name="Google Shape;93;p2">
              <a:extLst>
                <a:ext uri="{FF2B5EF4-FFF2-40B4-BE49-F238E27FC236}">
                  <a16:creationId xmlns:a16="http://schemas.microsoft.com/office/drawing/2014/main" id="{D65378F8-CCC2-46D0-BF81-5416CFAD6F2C}"/>
                </a:ext>
              </a:extLst>
            </p:cNvPr>
            <p:cNvSpPr/>
            <p:nvPr/>
          </p:nvSpPr>
          <p:spPr>
            <a:xfrm>
              <a:off x="1070855" y="3070621"/>
              <a:ext cx="7383333" cy="716758"/>
            </a:xfrm>
            <a:prstGeom prst="homePlate">
              <a:avLst>
                <a:gd name="adj" fmla="val 50000"/>
              </a:avLst>
            </a:prstGeom>
            <a:solidFill>
              <a:srgbClr val="00462A">
                <a:alpha val="82350"/>
              </a:srgb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0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" name="Google Shape;96;p2">
              <a:extLst>
                <a:ext uri="{FF2B5EF4-FFF2-40B4-BE49-F238E27FC236}">
                  <a16:creationId xmlns:a16="http://schemas.microsoft.com/office/drawing/2014/main" id="{41029AE4-BA02-475F-ADAD-CB98D631B539}"/>
                </a:ext>
              </a:extLst>
            </p:cNvPr>
            <p:cNvSpPr txBox="1"/>
            <p:nvPr/>
          </p:nvSpPr>
          <p:spPr>
            <a:xfrm>
              <a:off x="1507935" y="3167390"/>
              <a:ext cx="52932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2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2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3CFB4B-82C4-4C12-BBAB-C4E5293B317C}"/>
              </a:ext>
            </a:extLst>
          </p:cNvPr>
          <p:cNvGrpSpPr/>
          <p:nvPr/>
        </p:nvGrpSpPr>
        <p:grpSpPr>
          <a:xfrm>
            <a:off x="1070855" y="3811866"/>
            <a:ext cx="7383333" cy="716758"/>
            <a:chOff x="1070855" y="3913965"/>
            <a:chExt cx="7383333" cy="716758"/>
          </a:xfrm>
        </p:grpSpPr>
        <p:sp>
          <p:nvSpPr>
            <p:cNvPr id="16" name="Google Shape;93;p2">
              <a:extLst>
                <a:ext uri="{FF2B5EF4-FFF2-40B4-BE49-F238E27FC236}">
                  <a16:creationId xmlns:a16="http://schemas.microsoft.com/office/drawing/2014/main" id="{BF049890-5A70-4913-AEAB-39D8AB46052B}"/>
                </a:ext>
              </a:extLst>
            </p:cNvPr>
            <p:cNvSpPr/>
            <p:nvPr/>
          </p:nvSpPr>
          <p:spPr>
            <a:xfrm>
              <a:off x="1070855" y="3913965"/>
              <a:ext cx="7383333" cy="716758"/>
            </a:xfrm>
            <a:prstGeom prst="homePlate">
              <a:avLst>
                <a:gd name="adj" fmla="val 50000"/>
              </a:avLst>
            </a:prstGeom>
            <a:solidFill>
              <a:srgbClr val="00462A">
                <a:alpha val="82350"/>
              </a:srgb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0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7" name="Google Shape;96;p2">
              <a:extLst>
                <a:ext uri="{FF2B5EF4-FFF2-40B4-BE49-F238E27FC236}">
                  <a16:creationId xmlns:a16="http://schemas.microsoft.com/office/drawing/2014/main" id="{E2743B35-EACC-4CDB-AEFA-663634C770F9}"/>
                </a:ext>
              </a:extLst>
            </p:cNvPr>
            <p:cNvSpPr txBox="1"/>
            <p:nvPr/>
          </p:nvSpPr>
          <p:spPr>
            <a:xfrm>
              <a:off x="1507935" y="4010734"/>
              <a:ext cx="52932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2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2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67AD40-957E-4291-BEB6-26AB8CD23390}"/>
              </a:ext>
            </a:extLst>
          </p:cNvPr>
          <p:cNvGrpSpPr/>
          <p:nvPr/>
        </p:nvGrpSpPr>
        <p:grpSpPr>
          <a:xfrm>
            <a:off x="1070855" y="4674366"/>
            <a:ext cx="7383333" cy="716758"/>
            <a:chOff x="1070855" y="4727492"/>
            <a:chExt cx="7383333" cy="716758"/>
          </a:xfrm>
        </p:grpSpPr>
        <p:sp>
          <p:nvSpPr>
            <p:cNvPr id="18" name="Google Shape;93;p2">
              <a:extLst>
                <a:ext uri="{FF2B5EF4-FFF2-40B4-BE49-F238E27FC236}">
                  <a16:creationId xmlns:a16="http://schemas.microsoft.com/office/drawing/2014/main" id="{C1B4A9C8-6FD7-4D8A-8F42-291FC644C990}"/>
                </a:ext>
              </a:extLst>
            </p:cNvPr>
            <p:cNvSpPr/>
            <p:nvPr/>
          </p:nvSpPr>
          <p:spPr>
            <a:xfrm>
              <a:off x="1070855" y="4727492"/>
              <a:ext cx="7383333" cy="716758"/>
            </a:xfrm>
            <a:prstGeom prst="homePlate">
              <a:avLst>
                <a:gd name="adj" fmla="val 50000"/>
              </a:avLst>
            </a:prstGeom>
            <a:solidFill>
              <a:srgbClr val="00462A">
                <a:alpha val="82350"/>
              </a:srgb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0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96;p2">
              <a:extLst>
                <a:ext uri="{FF2B5EF4-FFF2-40B4-BE49-F238E27FC236}">
                  <a16:creationId xmlns:a16="http://schemas.microsoft.com/office/drawing/2014/main" id="{F9FAAC87-FEC7-4997-8277-D3D402AE85EA}"/>
                </a:ext>
              </a:extLst>
            </p:cNvPr>
            <p:cNvSpPr txBox="1"/>
            <p:nvPr/>
          </p:nvSpPr>
          <p:spPr>
            <a:xfrm>
              <a:off x="1507935" y="4824261"/>
              <a:ext cx="52932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2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2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166ECE-D531-4ACF-9AB8-4457C5BB3E4B}"/>
              </a:ext>
            </a:extLst>
          </p:cNvPr>
          <p:cNvGrpSpPr/>
          <p:nvPr/>
        </p:nvGrpSpPr>
        <p:grpSpPr>
          <a:xfrm>
            <a:off x="1070855" y="5536865"/>
            <a:ext cx="7383333" cy="716758"/>
            <a:chOff x="1070855" y="5536865"/>
            <a:chExt cx="7383333" cy="716758"/>
          </a:xfrm>
        </p:grpSpPr>
        <p:sp>
          <p:nvSpPr>
            <p:cNvPr id="20" name="Google Shape;93;p2">
              <a:extLst>
                <a:ext uri="{FF2B5EF4-FFF2-40B4-BE49-F238E27FC236}">
                  <a16:creationId xmlns:a16="http://schemas.microsoft.com/office/drawing/2014/main" id="{FC64A6E5-E1FD-45A3-A93B-014FB62DCB35}"/>
                </a:ext>
              </a:extLst>
            </p:cNvPr>
            <p:cNvSpPr/>
            <p:nvPr/>
          </p:nvSpPr>
          <p:spPr>
            <a:xfrm>
              <a:off x="1070855" y="5536865"/>
              <a:ext cx="7383333" cy="716758"/>
            </a:xfrm>
            <a:prstGeom prst="homePlate">
              <a:avLst>
                <a:gd name="adj" fmla="val 50000"/>
              </a:avLst>
            </a:prstGeom>
            <a:solidFill>
              <a:srgbClr val="00462A">
                <a:alpha val="82350"/>
              </a:srgb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0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1" name="Google Shape;96;p2">
              <a:extLst>
                <a:ext uri="{FF2B5EF4-FFF2-40B4-BE49-F238E27FC236}">
                  <a16:creationId xmlns:a16="http://schemas.microsoft.com/office/drawing/2014/main" id="{6B936B41-019D-491D-943C-47E10D58B5AE}"/>
                </a:ext>
              </a:extLst>
            </p:cNvPr>
            <p:cNvSpPr txBox="1"/>
            <p:nvPr/>
          </p:nvSpPr>
          <p:spPr>
            <a:xfrm>
              <a:off x="1507935" y="5633634"/>
              <a:ext cx="52932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2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2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Chapter.1  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개요 </a:t>
            </a:r>
            <a:r>
              <a:rPr lang="en-US" altLang="ko-KR" sz="32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목적  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4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00462A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  <a:solidFill>
            <a:srgbClr val="A8D08C"/>
          </a:solidFill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26" name="Google Shape;96;p2">
            <a:extLst>
              <a:ext uri="{FF2B5EF4-FFF2-40B4-BE49-F238E27FC236}">
                <a16:creationId xmlns:a16="http://schemas.microsoft.com/office/drawing/2014/main" id="{DC2B801A-EC9C-4616-A018-5E1A6E31267E}"/>
              </a:ext>
            </a:extLst>
          </p:cNvPr>
          <p:cNvSpPr txBox="1"/>
          <p:nvPr/>
        </p:nvSpPr>
        <p:spPr>
          <a:xfrm>
            <a:off x="881378" y="140817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여가활동의 다양성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A4A4A59-3011-4CD3-811D-174D2D15B681}"/>
              </a:ext>
            </a:extLst>
          </p:cNvPr>
          <p:cNvGrpSpPr/>
          <p:nvPr/>
        </p:nvGrpSpPr>
        <p:grpSpPr>
          <a:xfrm>
            <a:off x="838200" y="4006537"/>
            <a:ext cx="6080760" cy="692834"/>
            <a:chOff x="795022" y="2767114"/>
            <a:chExt cx="6080760" cy="692834"/>
          </a:xfrm>
        </p:grpSpPr>
        <p:sp>
          <p:nvSpPr>
            <p:cNvPr id="28" name="Google Shape;96;p2">
              <a:extLst>
                <a:ext uri="{FF2B5EF4-FFF2-40B4-BE49-F238E27FC236}">
                  <a16:creationId xmlns:a16="http://schemas.microsoft.com/office/drawing/2014/main" id="{C6A2E93E-7CB3-444C-B091-FCC28DA21A1A}"/>
                </a:ext>
              </a:extLst>
            </p:cNvPr>
            <p:cNvSpPr txBox="1"/>
            <p:nvPr/>
          </p:nvSpPr>
          <p:spPr>
            <a:xfrm>
              <a:off x="795022" y="2767114"/>
              <a:ext cx="4894208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보험 상품의 특성</a:t>
              </a:r>
            </a:p>
          </p:txBody>
        </p:sp>
        <p:sp>
          <p:nvSpPr>
            <p:cNvPr id="29" name="Google Shape;96;p2">
              <a:extLst>
                <a:ext uri="{FF2B5EF4-FFF2-40B4-BE49-F238E27FC236}">
                  <a16:creationId xmlns:a16="http://schemas.microsoft.com/office/drawing/2014/main" id="{3EB6E423-B598-40B9-B23F-99DC62B38696}"/>
                </a:ext>
              </a:extLst>
            </p:cNvPr>
            <p:cNvSpPr txBox="1"/>
            <p:nvPr/>
          </p:nvSpPr>
          <p:spPr>
            <a:xfrm>
              <a:off x="838200" y="3102134"/>
              <a:ext cx="6037582" cy="3578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cap="none" dirty="0">
                  <a:uFillTx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  <a:sym typeface="Arial"/>
                </a:rPr>
                <a:t>가설 </a:t>
              </a:r>
              <a:r>
                <a:rPr lang="en-US" altLang="ko-KR" sz="1300" cap="none" dirty="0">
                  <a:uFillTx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  <a:sym typeface="Arial"/>
                </a:rPr>
                <a:t>: </a:t>
              </a:r>
              <a:r>
                <a:rPr lang="ko-KR" altLang="en-US" sz="1300" cap="none" dirty="0">
                  <a:uFillTx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  <a:sym typeface="Arial"/>
                </a:rPr>
                <a:t>각 보험 상품은 특정 고객층의 필요와 요구를 반영하여 설계되었을 것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ED80E2-32F8-45AB-9171-030819E9ACF0}"/>
              </a:ext>
            </a:extLst>
          </p:cNvPr>
          <p:cNvGrpSpPr/>
          <p:nvPr/>
        </p:nvGrpSpPr>
        <p:grpSpPr>
          <a:xfrm>
            <a:off x="1103047" y="2256073"/>
            <a:ext cx="1864541" cy="1313780"/>
            <a:chOff x="3587164" y="2349368"/>
            <a:chExt cx="1864541" cy="1313780"/>
          </a:xfrm>
        </p:grpSpPr>
        <p:sp>
          <p:nvSpPr>
            <p:cNvPr id="27" name="Google Shape;96;p2">
              <a:extLst>
                <a:ext uri="{FF2B5EF4-FFF2-40B4-BE49-F238E27FC236}">
                  <a16:creationId xmlns:a16="http://schemas.microsoft.com/office/drawing/2014/main" id="{00A5F610-C953-4979-8C68-70C91FA55894}"/>
                </a:ext>
              </a:extLst>
            </p:cNvPr>
            <p:cNvSpPr txBox="1"/>
            <p:nvPr/>
          </p:nvSpPr>
          <p:spPr>
            <a:xfrm>
              <a:off x="4080806" y="2349368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20</a:t>
              </a:r>
              <a:r>
                <a:rPr lang="ko-KR" altLang="en-US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대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41" name="Google Shape;96;p2">
              <a:extLst>
                <a:ext uri="{FF2B5EF4-FFF2-40B4-BE49-F238E27FC236}">
                  <a16:creationId xmlns:a16="http://schemas.microsoft.com/office/drawing/2014/main" id="{1F44C240-8365-48BB-BC7E-B2E3882B1EC7}"/>
                </a:ext>
              </a:extLst>
            </p:cNvPr>
            <p:cNvSpPr txBox="1"/>
            <p:nvPr/>
          </p:nvSpPr>
          <p:spPr>
            <a:xfrm>
              <a:off x="4663136" y="2716915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5</a:t>
              </a:r>
              <a:r>
                <a:rPr lang="en-US" altLang="ko-KR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0</a:t>
              </a:r>
              <a:r>
                <a:rPr lang="ko-KR" altLang="en-US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대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42" name="Google Shape;96;p2">
              <a:extLst>
                <a:ext uri="{FF2B5EF4-FFF2-40B4-BE49-F238E27FC236}">
                  <a16:creationId xmlns:a16="http://schemas.microsoft.com/office/drawing/2014/main" id="{AE8EEF28-0818-4A01-A482-FA7074E4E93B}"/>
                </a:ext>
              </a:extLst>
            </p:cNvPr>
            <p:cNvSpPr txBox="1"/>
            <p:nvPr/>
          </p:nvSpPr>
          <p:spPr>
            <a:xfrm>
              <a:off x="4353170" y="3244035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4</a:t>
              </a:r>
              <a:r>
                <a:rPr lang="en-US" altLang="ko-KR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0</a:t>
              </a:r>
              <a:r>
                <a:rPr lang="ko-KR" altLang="en-US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대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43" name="Google Shape;96;p2">
              <a:extLst>
                <a:ext uri="{FF2B5EF4-FFF2-40B4-BE49-F238E27FC236}">
                  <a16:creationId xmlns:a16="http://schemas.microsoft.com/office/drawing/2014/main" id="{D0121AFC-6940-403B-9A63-1D51B82B152C}"/>
                </a:ext>
              </a:extLst>
            </p:cNvPr>
            <p:cNvSpPr txBox="1"/>
            <p:nvPr/>
          </p:nvSpPr>
          <p:spPr>
            <a:xfrm>
              <a:off x="3587164" y="2914078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3</a:t>
              </a:r>
              <a:r>
                <a:rPr lang="en-US" altLang="ko-KR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0</a:t>
              </a:r>
              <a:r>
                <a:rPr lang="ko-KR" altLang="en-US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대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5DEE71C-D4EB-433D-8B64-6889817EBD84}"/>
              </a:ext>
            </a:extLst>
          </p:cNvPr>
          <p:cNvGrpSpPr/>
          <p:nvPr/>
        </p:nvGrpSpPr>
        <p:grpSpPr>
          <a:xfrm>
            <a:off x="4071578" y="2150566"/>
            <a:ext cx="1863346" cy="1363933"/>
            <a:chOff x="6044713" y="2243861"/>
            <a:chExt cx="1863346" cy="1363933"/>
          </a:xfrm>
        </p:grpSpPr>
        <p:sp>
          <p:nvSpPr>
            <p:cNvPr id="44" name="Google Shape;96;p2">
              <a:extLst>
                <a:ext uri="{FF2B5EF4-FFF2-40B4-BE49-F238E27FC236}">
                  <a16:creationId xmlns:a16="http://schemas.microsoft.com/office/drawing/2014/main" id="{A9673A0D-49BE-4771-B12B-CDCB8E9E57B7}"/>
                </a:ext>
              </a:extLst>
            </p:cNvPr>
            <p:cNvSpPr txBox="1"/>
            <p:nvPr/>
          </p:nvSpPr>
          <p:spPr>
            <a:xfrm>
              <a:off x="6551622" y="2243861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등산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45" name="Google Shape;96;p2">
              <a:extLst>
                <a:ext uri="{FF2B5EF4-FFF2-40B4-BE49-F238E27FC236}">
                  <a16:creationId xmlns:a16="http://schemas.microsoft.com/office/drawing/2014/main" id="{DEE1EA69-BEEB-4A2D-89AC-5B453817661D}"/>
                </a:ext>
              </a:extLst>
            </p:cNvPr>
            <p:cNvSpPr txBox="1"/>
            <p:nvPr/>
          </p:nvSpPr>
          <p:spPr>
            <a:xfrm>
              <a:off x="6560786" y="2847322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여행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46" name="Google Shape;96;p2">
              <a:extLst>
                <a:ext uri="{FF2B5EF4-FFF2-40B4-BE49-F238E27FC236}">
                  <a16:creationId xmlns:a16="http://schemas.microsoft.com/office/drawing/2014/main" id="{DB135BCB-CC57-4FB2-9FC2-4A58E586415F}"/>
                </a:ext>
              </a:extLst>
            </p:cNvPr>
            <p:cNvSpPr txBox="1"/>
            <p:nvPr/>
          </p:nvSpPr>
          <p:spPr>
            <a:xfrm>
              <a:off x="7119490" y="2560515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공연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47" name="Google Shape;96;p2">
              <a:extLst>
                <a:ext uri="{FF2B5EF4-FFF2-40B4-BE49-F238E27FC236}">
                  <a16:creationId xmlns:a16="http://schemas.microsoft.com/office/drawing/2014/main" id="{DF70E168-C976-4068-AD25-8EFC1EF2393D}"/>
                </a:ext>
              </a:extLst>
            </p:cNvPr>
            <p:cNvSpPr txBox="1"/>
            <p:nvPr/>
          </p:nvSpPr>
          <p:spPr>
            <a:xfrm>
              <a:off x="7058530" y="3188681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낚시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48" name="Google Shape;96;p2">
              <a:extLst>
                <a:ext uri="{FF2B5EF4-FFF2-40B4-BE49-F238E27FC236}">
                  <a16:creationId xmlns:a16="http://schemas.microsoft.com/office/drawing/2014/main" id="{BF4532C8-D14B-49C4-B950-F5B72CC3ACC3}"/>
                </a:ext>
              </a:extLst>
            </p:cNvPr>
            <p:cNvSpPr txBox="1"/>
            <p:nvPr/>
          </p:nvSpPr>
          <p:spPr>
            <a:xfrm>
              <a:off x="6044713" y="2581694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캠핑</a:t>
              </a:r>
            </a:p>
          </p:txBody>
        </p:sp>
        <p:sp>
          <p:nvSpPr>
            <p:cNvPr id="49" name="Google Shape;96;p2">
              <a:extLst>
                <a:ext uri="{FF2B5EF4-FFF2-40B4-BE49-F238E27FC236}">
                  <a16:creationId xmlns:a16="http://schemas.microsoft.com/office/drawing/2014/main" id="{A84D4782-16FA-4ABD-94C8-4AA61C360740}"/>
                </a:ext>
              </a:extLst>
            </p:cNvPr>
            <p:cNvSpPr txBox="1"/>
            <p:nvPr/>
          </p:nvSpPr>
          <p:spPr>
            <a:xfrm>
              <a:off x="6065552" y="3172182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골프</a:t>
              </a: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32BD5C00-4EE4-454F-96DA-54BCEC8E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891" y="2585355"/>
            <a:ext cx="680525" cy="6805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F147727-F454-4F43-BDB9-4D1AADAA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55" y="2546070"/>
            <a:ext cx="680525" cy="680525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A624CB10-ACF1-473D-952B-6EF7C592E42A}"/>
              </a:ext>
            </a:extLst>
          </p:cNvPr>
          <p:cNvGrpSpPr/>
          <p:nvPr/>
        </p:nvGrpSpPr>
        <p:grpSpPr>
          <a:xfrm>
            <a:off x="7142426" y="2059340"/>
            <a:ext cx="2304736" cy="1499714"/>
            <a:chOff x="7142426" y="2238242"/>
            <a:chExt cx="2304736" cy="1499714"/>
          </a:xfrm>
        </p:grpSpPr>
        <p:sp>
          <p:nvSpPr>
            <p:cNvPr id="56" name="Google Shape;96;p2">
              <a:extLst>
                <a:ext uri="{FF2B5EF4-FFF2-40B4-BE49-F238E27FC236}">
                  <a16:creationId xmlns:a16="http://schemas.microsoft.com/office/drawing/2014/main" id="{7CE58AFD-1FC5-4F1C-8676-D67DEF943B98}"/>
                </a:ext>
              </a:extLst>
            </p:cNvPr>
            <p:cNvSpPr txBox="1"/>
            <p:nvPr/>
          </p:nvSpPr>
          <p:spPr>
            <a:xfrm>
              <a:off x="7865311" y="2238242"/>
              <a:ext cx="961265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교통상해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57" name="Google Shape;96;p2">
              <a:extLst>
                <a:ext uri="{FF2B5EF4-FFF2-40B4-BE49-F238E27FC236}">
                  <a16:creationId xmlns:a16="http://schemas.microsoft.com/office/drawing/2014/main" id="{116BB42A-30A7-44DA-B647-3D33B6D27966}"/>
                </a:ext>
              </a:extLst>
            </p:cNvPr>
            <p:cNvSpPr txBox="1"/>
            <p:nvPr/>
          </p:nvSpPr>
          <p:spPr>
            <a:xfrm>
              <a:off x="7761958" y="3065878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암</a:t>
              </a:r>
            </a:p>
          </p:txBody>
        </p:sp>
        <p:sp>
          <p:nvSpPr>
            <p:cNvPr id="58" name="Google Shape;96;p2">
              <a:extLst>
                <a:ext uri="{FF2B5EF4-FFF2-40B4-BE49-F238E27FC236}">
                  <a16:creationId xmlns:a16="http://schemas.microsoft.com/office/drawing/2014/main" id="{8BA45C70-F208-40BE-9D06-8AC2E94ACB9A}"/>
                </a:ext>
              </a:extLst>
            </p:cNvPr>
            <p:cNvSpPr txBox="1"/>
            <p:nvPr/>
          </p:nvSpPr>
          <p:spPr>
            <a:xfrm>
              <a:off x="8362270" y="2789371"/>
              <a:ext cx="1084892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상해입원비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59" name="Google Shape;96;p2">
              <a:extLst>
                <a:ext uri="{FF2B5EF4-FFF2-40B4-BE49-F238E27FC236}">
                  <a16:creationId xmlns:a16="http://schemas.microsoft.com/office/drawing/2014/main" id="{85CAE40C-7173-4EFD-ADA5-933725A60387}"/>
                </a:ext>
              </a:extLst>
            </p:cNvPr>
            <p:cNvSpPr txBox="1"/>
            <p:nvPr/>
          </p:nvSpPr>
          <p:spPr>
            <a:xfrm>
              <a:off x="8156243" y="3274931"/>
              <a:ext cx="1084892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질병수술비</a:t>
              </a:r>
            </a:p>
          </p:txBody>
        </p:sp>
        <p:sp>
          <p:nvSpPr>
            <p:cNvPr id="60" name="Google Shape;96;p2">
              <a:extLst>
                <a:ext uri="{FF2B5EF4-FFF2-40B4-BE49-F238E27FC236}">
                  <a16:creationId xmlns:a16="http://schemas.microsoft.com/office/drawing/2014/main" id="{2E31E778-2378-4FFA-B0D3-979443D3E797}"/>
                </a:ext>
              </a:extLst>
            </p:cNvPr>
            <p:cNvSpPr txBox="1"/>
            <p:nvPr/>
          </p:nvSpPr>
          <p:spPr>
            <a:xfrm>
              <a:off x="7142426" y="2667944"/>
              <a:ext cx="1084892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질병진단비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61" name="Google Shape;96;p2">
              <a:extLst>
                <a:ext uri="{FF2B5EF4-FFF2-40B4-BE49-F238E27FC236}">
                  <a16:creationId xmlns:a16="http://schemas.microsoft.com/office/drawing/2014/main" id="{F241A641-86F6-48E8-A646-0295991A42A8}"/>
                </a:ext>
              </a:extLst>
            </p:cNvPr>
            <p:cNvSpPr txBox="1"/>
            <p:nvPr/>
          </p:nvSpPr>
          <p:spPr>
            <a:xfrm>
              <a:off x="7225939" y="3318843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골절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</p:grpSp>
      <p:sp>
        <p:nvSpPr>
          <p:cNvPr id="62" name="Google Shape;96;p2">
            <a:extLst>
              <a:ext uri="{FF2B5EF4-FFF2-40B4-BE49-F238E27FC236}">
                <a16:creationId xmlns:a16="http://schemas.microsoft.com/office/drawing/2014/main" id="{3D22FDB6-5E35-482F-8E9A-D3CDE223912E}"/>
              </a:ext>
            </a:extLst>
          </p:cNvPr>
          <p:cNvSpPr txBox="1"/>
          <p:nvPr/>
        </p:nvSpPr>
        <p:spPr>
          <a:xfrm>
            <a:off x="881378" y="1700889"/>
            <a:ext cx="6037582" cy="3578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가설 </a:t>
            </a:r>
            <a:r>
              <a:rPr lang="en-US" altLang="ko-KR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: </a:t>
            </a:r>
            <a:r>
              <a:rPr lang="ko-KR" altLang="en-US" sz="1300" cap="none" dirty="0"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rPr>
              <a:t>여가활동의 선호도가 보험 상품 선택에 영향을 미칠 것</a:t>
            </a:r>
            <a:endParaRPr lang="ko-KR" altLang="en-US" sz="1300" b="0" i="0" u="none" strike="noStrike" cap="none" dirty="0">
              <a:solidFill>
                <a:schemeClr val="tx1"/>
              </a:solidFill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  <a:sym typeface="Arial"/>
            </a:endParaRPr>
          </a:p>
        </p:txBody>
      </p:sp>
      <p:sp>
        <p:nvSpPr>
          <p:cNvPr id="63" name="Google Shape;96;p2">
            <a:extLst>
              <a:ext uri="{FF2B5EF4-FFF2-40B4-BE49-F238E27FC236}">
                <a16:creationId xmlns:a16="http://schemas.microsoft.com/office/drawing/2014/main" id="{396025F4-5A4E-4C78-91D8-6A65559845D4}"/>
              </a:ext>
            </a:extLst>
          </p:cNvPr>
          <p:cNvSpPr txBox="1"/>
          <p:nvPr/>
        </p:nvSpPr>
        <p:spPr>
          <a:xfrm>
            <a:off x="1835883" y="5268734"/>
            <a:ext cx="1098750" cy="41911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여행보험</a:t>
            </a:r>
            <a:endParaRPr lang="ko-KR" altLang="en-US" sz="1600" b="0" i="0" u="none" strike="noStrike" cap="none" dirty="0">
              <a:solidFill>
                <a:schemeClr val="tx1"/>
              </a:solidFill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B7E7200-B1EF-4446-B223-5F87AFB9F25D}"/>
              </a:ext>
            </a:extLst>
          </p:cNvPr>
          <p:cNvGrpSpPr/>
          <p:nvPr/>
        </p:nvGrpSpPr>
        <p:grpSpPr>
          <a:xfrm>
            <a:off x="2976022" y="4822362"/>
            <a:ext cx="1257517" cy="1370822"/>
            <a:chOff x="3505884" y="5031591"/>
            <a:chExt cx="1257517" cy="1370822"/>
          </a:xfrm>
        </p:grpSpPr>
        <p:sp>
          <p:nvSpPr>
            <p:cNvPr id="65" name="Google Shape;96;p2">
              <a:extLst>
                <a:ext uri="{FF2B5EF4-FFF2-40B4-BE49-F238E27FC236}">
                  <a16:creationId xmlns:a16="http://schemas.microsoft.com/office/drawing/2014/main" id="{20421742-5D22-4555-ADF6-3F19A160A5F5}"/>
                </a:ext>
              </a:extLst>
            </p:cNvPr>
            <p:cNvSpPr txBox="1"/>
            <p:nvPr/>
          </p:nvSpPr>
          <p:spPr>
            <a:xfrm>
              <a:off x="3505884" y="5031591"/>
              <a:ext cx="1098750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20</a:t>
              </a:r>
              <a:r>
                <a:rPr lang="ko-KR" altLang="en-US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대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68" name="Google Shape;96;p2">
              <a:extLst>
                <a:ext uri="{FF2B5EF4-FFF2-40B4-BE49-F238E27FC236}">
                  <a16:creationId xmlns:a16="http://schemas.microsoft.com/office/drawing/2014/main" id="{B7C074EA-BD90-4670-9C46-B2429E6FD348}"/>
                </a:ext>
              </a:extLst>
            </p:cNvPr>
            <p:cNvSpPr txBox="1"/>
            <p:nvPr/>
          </p:nvSpPr>
          <p:spPr>
            <a:xfrm>
              <a:off x="3505884" y="5983300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5</a:t>
              </a:r>
              <a:r>
                <a:rPr lang="en-US" altLang="ko-KR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0</a:t>
              </a:r>
              <a:r>
                <a:rPr lang="ko-KR" altLang="en-US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대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69" name="Google Shape;96;p2">
              <a:extLst>
                <a:ext uri="{FF2B5EF4-FFF2-40B4-BE49-F238E27FC236}">
                  <a16:creationId xmlns:a16="http://schemas.microsoft.com/office/drawing/2014/main" id="{FAC43678-1090-4A78-8637-13F17057715E}"/>
                </a:ext>
              </a:extLst>
            </p:cNvPr>
            <p:cNvSpPr txBox="1"/>
            <p:nvPr/>
          </p:nvSpPr>
          <p:spPr>
            <a:xfrm>
              <a:off x="3505884" y="5666063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4</a:t>
              </a:r>
              <a:r>
                <a:rPr lang="en-US" altLang="ko-KR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0</a:t>
              </a:r>
              <a:r>
                <a:rPr lang="ko-KR" altLang="en-US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대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sp>
          <p:nvSpPr>
            <p:cNvPr id="70" name="Google Shape;96;p2">
              <a:extLst>
                <a:ext uri="{FF2B5EF4-FFF2-40B4-BE49-F238E27FC236}">
                  <a16:creationId xmlns:a16="http://schemas.microsoft.com/office/drawing/2014/main" id="{33187F04-3FA2-4BCF-8ADB-1FB48FC21A58}"/>
                </a:ext>
              </a:extLst>
            </p:cNvPr>
            <p:cNvSpPr txBox="1"/>
            <p:nvPr/>
          </p:nvSpPr>
          <p:spPr>
            <a:xfrm>
              <a:off x="3505884" y="5348827"/>
              <a:ext cx="788569" cy="419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3</a:t>
              </a:r>
              <a:r>
                <a:rPr lang="en-US" altLang="ko-KR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0</a:t>
              </a:r>
              <a:r>
                <a:rPr lang="ko-KR" altLang="en-US" sz="1600" cap="none" dirty="0"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  <a:sym typeface="Arial"/>
                </a:rPr>
                <a:t>대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9DCC118-DF83-4167-BEFC-19B4A59A3494}"/>
                </a:ext>
              </a:extLst>
            </p:cNvPr>
            <p:cNvGrpSpPr/>
            <p:nvPr/>
          </p:nvGrpSpPr>
          <p:grpSpPr>
            <a:xfrm>
              <a:off x="4130407" y="5166584"/>
              <a:ext cx="632994" cy="210370"/>
              <a:chOff x="4130407" y="5166584"/>
              <a:chExt cx="632994" cy="210370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65280959-1907-4E0A-9DA2-8248A3D92FD8}"/>
                  </a:ext>
                </a:extLst>
              </p:cNvPr>
              <p:cNvSpPr/>
              <p:nvPr/>
            </p:nvSpPr>
            <p:spPr>
              <a:xfrm rot="5400000">
                <a:off x="4065865" y="5231126"/>
                <a:ext cx="210370" cy="8128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F0F6A17A-0E5E-4C2F-B0B1-AB7E1AC00EF8}"/>
                  </a:ext>
                </a:extLst>
              </p:cNvPr>
              <p:cNvSpPr/>
              <p:nvPr/>
            </p:nvSpPr>
            <p:spPr>
              <a:xfrm rot="5400000">
                <a:off x="4203792" y="5231126"/>
                <a:ext cx="210370" cy="8128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BC6FE272-E903-4574-8335-86D8C821F6A4}"/>
                  </a:ext>
                </a:extLst>
              </p:cNvPr>
              <p:cNvSpPr/>
              <p:nvPr/>
            </p:nvSpPr>
            <p:spPr>
              <a:xfrm rot="5400000">
                <a:off x="4341719" y="5231126"/>
                <a:ext cx="210370" cy="8128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22F8BCDC-8D18-4537-AE4F-60186C25D3F2}"/>
                  </a:ext>
                </a:extLst>
              </p:cNvPr>
              <p:cNvSpPr/>
              <p:nvPr/>
            </p:nvSpPr>
            <p:spPr>
              <a:xfrm rot="5400000">
                <a:off x="4479646" y="5231126"/>
                <a:ext cx="210370" cy="8128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44AD7692-15B4-498D-9C45-9A4F98287E36}"/>
                  </a:ext>
                </a:extLst>
              </p:cNvPr>
              <p:cNvSpPr/>
              <p:nvPr/>
            </p:nvSpPr>
            <p:spPr>
              <a:xfrm rot="5400000">
                <a:off x="4617573" y="5231126"/>
                <a:ext cx="210370" cy="8128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BDC3B332-7D3B-42AD-A962-BF4174B69655}"/>
                </a:ext>
              </a:extLst>
            </p:cNvPr>
            <p:cNvSpPr/>
            <p:nvPr/>
          </p:nvSpPr>
          <p:spPr>
            <a:xfrm rot="5400000">
              <a:off x="4063955" y="5533784"/>
              <a:ext cx="210370" cy="812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CA3D5C86-8428-45B6-969D-21F7EA75F96F}"/>
                </a:ext>
              </a:extLst>
            </p:cNvPr>
            <p:cNvSpPr/>
            <p:nvPr/>
          </p:nvSpPr>
          <p:spPr>
            <a:xfrm rot="5400000">
              <a:off x="4050868" y="5851020"/>
              <a:ext cx="210370" cy="812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B49F7E05-86E4-406C-ACCA-4A89C697D4E1}"/>
                </a:ext>
              </a:extLst>
            </p:cNvPr>
            <p:cNvSpPr/>
            <p:nvPr/>
          </p:nvSpPr>
          <p:spPr>
            <a:xfrm rot="5400000">
              <a:off x="4047641" y="6168256"/>
              <a:ext cx="210370" cy="812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55BECB15-295D-49BE-AD09-7DA0C3D89AF2}"/>
                </a:ext>
              </a:extLst>
            </p:cNvPr>
            <p:cNvSpPr/>
            <p:nvPr/>
          </p:nvSpPr>
          <p:spPr>
            <a:xfrm rot="5400000">
              <a:off x="4198712" y="5852712"/>
              <a:ext cx="210370" cy="812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AEEA21E7-10D5-4A35-A937-D05E7E52D2DD}"/>
                </a:ext>
              </a:extLst>
            </p:cNvPr>
            <p:cNvSpPr/>
            <p:nvPr/>
          </p:nvSpPr>
          <p:spPr>
            <a:xfrm rot="5400000">
              <a:off x="4197669" y="5535451"/>
              <a:ext cx="210370" cy="812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67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Chapter.1  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개요 </a:t>
            </a:r>
            <a:r>
              <a:rPr lang="en-US" altLang="ko-KR" sz="32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목적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5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solidFill>
              <a:srgbClr val="00462A"/>
            </a:solidFill>
            <a:ln w="25400" cap="flat" cmpd="sng">
              <a:solidFill>
                <a:srgbClr val="00462A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2189ECCF-F09A-423D-BEC9-792795FC8F1C}"/>
              </a:ext>
            </a:extLst>
          </p:cNvPr>
          <p:cNvSpPr/>
          <p:nvPr/>
        </p:nvSpPr>
        <p:spPr>
          <a:xfrm>
            <a:off x="1296694" y="2693309"/>
            <a:ext cx="1652219" cy="1594136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연령별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여가활동 분석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CCCE1DB-6297-4E91-B797-0176716919CC}"/>
              </a:ext>
            </a:extLst>
          </p:cNvPr>
          <p:cNvSpPr/>
          <p:nvPr/>
        </p:nvSpPr>
        <p:spPr>
          <a:xfrm>
            <a:off x="3640481" y="2634752"/>
            <a:ext cx="1652219" cy="1594136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보험 가입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패턴 분석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19B895A-5182-413F-8D3F-87E6916A9A6C}"/>
              </a:ext>
            </a:extLst>
          </p:cNvPr>
          <p:cNvSpPr/>
          <p:nvPr/>
        </p:nvSpPr>
        <p:spPr>
          <a:xfrm>
            <a:off x="5984268" y="2678216"/>
            <a:ext cx="1652219" cy="1594136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상관관계 분석</a:t>
            </a:r>
          </a:p>
        </p:txBody>
      </p:sp>
    </p:spTree>
    <p:extLst>
      <p:ext uri="{BB962C8B-B14F-4D97-AF65-F5344CB8AC3E}">
        <p14:creationId xmlns:p14="http://schemas.microsoft.com/office/powerpoint/2010/main" val="240187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Chapter.1  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개요 </a:t>
            </a:r>
            <a:r>
              <a:rPr lang="en-US" altLang="ko-KR" sz="32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기대 효과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6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solidFill>
              <a:srgbClr val="00462A"/>
            </a:solidFill>
            <a:ln w="25400" cap="flat" cmpd="sng">
              <a:solidFill>
                <a:srgbClr val="00462A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2189ECCF-F09A-423D-BEC9-792795FC8F1C}"/>
              </a:ext>
            </a:extLst>
          </p:cNvPr>
          <p:cNvSpPr/>
          <p:nvPr/>
        </p:nvSpPr>
        <p:spPr>
          <a:xfrm>
            <a:off x="2091842" y="2416178"/>
            <a:ext cx="1735731" cy="1257229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 개발 및 개선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F12DAC8-1D9D-4748-9571-72520E555B07}"/>
              </a:ext>
            </a:extLst>
          </p:cNvPr>
          <p:cNvSpPr/>
          <p:nvPr/>
        </p:nvSpPr>
        <p:spPr>
          <a:xfrm>
            <a:off x="3657122" y="3198514"/>
            <a:ext cx="2136774" cy="1455554"/>
          </a:xfrm>
          <a:prstGeom prst="ellipse">
            <a:avLst/>
          </a:prstGeom>
          <a:solidFill>
            <a:srgbClr val="00462A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보험</a:t>
            </a:r>
            <a:r>
              <a:rPr lang="en-US" altLang="ko-KR" sz="1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여가생활</a:t>
            </a:r>
            <a:endParaRPr lang="en-US" altLang="ko-KR" sz="1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CF07D23-BBB7-4CDB-844E-744AD83A4698}"/>
              </a:ext>
            </a:extLst>
          </p:cNvPr>
          <p:cNvSpPr/>
          <p:nvPr/>
        </p:nvSpPr>
        <p:spPr>
          <a:xfrm>
            <a:off x="2223923" y="4293976"/>
            <a:ext cx="1735730" cy="1257229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고객 맞춤형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서비스 제공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BB35D8C-A138-4B76-9A2D-0A52FB9CA176}"/>
              </a:ext>
            </a:extLst>
          </p:cNvPr>
          <p:cNvSpPr/>
          <p:nvPr/>
        </p:nvSpPr>
        <p:spPr>
          <a:xfrm>
            <a:off x="4296563" y="1743119"/>
            <a:ext cx="1735732" cy="1257229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고객 이해도 향상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B4DAA1B-9E49-4DB8-8E34-07B03577F1F1}"/>
              </a:ext>
            </a:extLst>
          </p:cNvPr>
          <p:cNvSpPr/>
          <p:nvPr/>
        </p:nvSpPr>
        <p:spPr>
          <a:xfrm>
            <a:off x="5925976" y="3039784"/>
            <a:ext cx="1735732" cy="1257229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효율적인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마케팅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A7DFBE-E499-4E67-9E75-58F69BD1F547}"/>
              </a:ext>
            </a:extLst>
          </p:cNvPr>
          <p:cNvSpPr/>
          <p:nvPr/>
        </p:nvSpPr>
        <p:spPr>
          <a:xfrm>
            <a:off x="4811828" y="4674710"/>
            <a:ext cx="1735732" cy="1257229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수치를 통한 계획 수립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Chapter.2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개요 </a:t>
            </a:r>
            <a:r>
              <a:rPr lang="en-US" altLang="ko-KR" sz="32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명세서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7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DB35DA-947E-4563-856B-7A13FCF8C125}"/>
              </a:ext>
            </a:extLst>
          </p:cNvPr>
          <p:cNvGrpSpPr/>
          <p:nvPr/>
        </p:nvGrpSpPr>
        <p:grpSpPr>
          <a:xfrm>
            <a:off x="1286373" y="1665404"/>
            <a:ext cx="5526281" cy="1003593"/>
            <a:chOff x="1286373" y="1665404"/>
            <a:chExt cx="5526281" cy="10035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9F1CC2D-B59A-4EF4-ABBA-1F13DB39FEB3}"/>
                </a:ext>
              </a:extLst>
            </p:cNvPr>
            <p:cNvGrpSpPr/>
            <p:nvPr/>
          </p:nvGrpSpPr>
          <p:grpSpPr>
            <a:xfrm>
              <a:off x="1286373" y="1665404"/>
              <a:ext cx="5516489" cy="602825"/>
              <a:chOff x="1286374" y="1665405"/>
              <a:chExt cx="5966316" cy="77011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3556DDE-451B-43A5-B2CB-AA194ED23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374" y="1665405"/>
                <a:ext cx="673023" cy="770110"/>
              </a:xfrm>
              <a:prstGeom prst="rect">
                <a:avLst/>
              </a:prstGeom>
            </p:spPr>
          </p:pic>
          <p:sp>
            <p:nvSpPr>
              <p:cNvPr id="39" name="Google Shape;96;p2">
                <a:extLst>
                  <a:ext uri="{FF2B5EF4-FFF2-40B4-BE49-F238E27FC236}">
                    <a16:creationId xmlns:a16="http://schemas.microsoft.com/office/drawing/2014/main" id="{39583668-F0B4-4E35-A3A2-FD2ED9567BDC}"/>
                  </a:ext>
                </a:extLst>
              </p:cNvPr>
              <p:cNvSpPr txBox="1"/>
              <p:nvPr/>
            </p:nvSpPr>
            <p:spPr>
              <a:xfrm>
                <a:off x="1959397" y="1850426"/>
                <a:ext cx="5293293" cy="432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보험 데이터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‘</a:t>
                </a:r>
                <a:r>
                  <a:rPr lang="ko-KR" altLang="en-US" sz="1600" dirty="0" err="1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해빗팩토리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‘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데이터 활용</a:t>
                </a:r>
                <a:endPara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endParaRPr>
              </a:p>
            </p:txBody>
          </p:sp>
        </p:grpSp>
        <p:sp>
          <p:nvSpPr>
            <p:cNvPr id="52" name="Google Shape;96;p2">
              <a:extLst>
                <a:ext uri="{FF2B5EF4-FFF2-40B4-BE49-F238E27FC236}">
                  <a16:creationId xmlns:a16="http://schemas.microsoft.com/office/drawing/2014/main" id="{0284F86D-CF02-4D19-9849-CFBA9D75EFF7}"/>
                </a:ext>
              </a:extLst>
            </p:cNvPr>
            <p:cNvSpPr txBox="1"/>
            <p:nvPr/>
          </p:nvSpPr>
          <p:spPr>
            <a:xfrm>
              <a:off x="1913550" y="2157842"/>
              <a:ext cx="4894208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성별</a:t>
              </a:r>
              <a:r>
                <a:rPr lang="en-US" altLang="ko-KR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연령별 보험종류</a:t>
              </a:r>
              <a:r>
                <a:rPr lang="en-US" altLang="ko-KR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보장항목</a:t>
              </a:r>
              <a:r>
                <a:rPr lang="en-US" altLang="ko-KR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계약 건수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  <p:sp>
          <p:nvSpPr>
            <p:cNvPr id="53" name="Google Shape;96;p2">
              <a:extLst>
                <a:ext uri="{FF2B5EF4-FFF2-40B4-BE49-F238E27FC236}">
                  <a16:creationId xmlns:a16="http://schemas.microsoft.com/office/drawing/2014/main" id="{2887AF5F-0B64-4008-8CEC-F7CB82AB49B5}"/>
                </a:ext>
              </a:extLst>
            </p:cNvPr>
            <p:cNvSpPr txBox="1"/>
            <p:nvPr/>
          </p:nvSpPr>
          <p:spPr>
            <a:xfrm>
              <a:off x="1918446" y="2376650"/>
              <a:ext cx="4894208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보험 계약자의 성별</a:t>
              </a:r>
              <a:r>
                <a:rPr lang="en-US" altLang="ko-KR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나이</a:t>
              </a:r>
              <a:r>
                <a:rPr lang="en-US" altLang="ko-KR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보험종류</a:t>
              </a:r>
              <a:r>
                <a:rPr lang="en-US" altLang="ko-KR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, 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보장상품 데이터 </a:t>
              </a:r>
              <a:r>
                <a:rPr lang="en-US" altLang="ko-KR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120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만 건 분석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C687CF-1AF7-4F17-BC3F-EB03BABCD1B0}"/>
              </a:ext>
            </a:extLst>
          </p:cNvPr>
          <p:cNvGrpSpPr/>
          <p:nvPr/>
        </p:nvGrpSpPr>
        <p:grpSpPr>
          <a:xfrm>
            <a:off x="1286374" y="2824467"/>
            <a:ext cx="5516488" cy="945382"/>
            <a:chOff x="1286374" y="2941804"/>
            <a:chExt cx="5516488" cy="9453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CBEF766-12B9-477B-88FA-2952D7A342D0}"/>
                </a:ext>
              </a:extLst>
            </p:cNvPr>
            <p:cNvGrpSpPr/>
            <p:nvPr/>
          </p:nvGrpSpPr>
          <p:grpSpPr>
            <a:xfrm>
              <a:off x="1286374" y="2941804"/>
              <a:ext cx="5516488" cy="602825"/>
              <a:chOff x="1286374" y="2707777"/>
              <a:chExt cx="5966315" cy="770110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D026A65-8406-4584-8D12-C56499427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374" y="2707777"/>
                <a:ext cx="673023" cy="770110"/>
              </a:xfrm>
              <a:prstGeom prst="rect">
                <a:avLst/>
              </a:prstGeom>
            </p:spPr>
          </p:pic>
          <p:sp>
            <p:nvSpPr>
              <p:cNvPr id="40" name="Google Shape;96;p2">
                <a:extLst>
                  <a:ext uri="{FF2B5EF4-FFF2-40B4-BE49-F238E27FC236}">
                    <a16:creationId xmlns:a16="http://schemas.microsoft.com/office/drawing/2014/main" id="{59CEF207-5ABC-4C60-B34A-7E8B4D389647}"/>
                  </a:ext>
                </a:extLst>
              </p:cNvPr>
              <p:cNvSpPr txBox="1"/>
              <p:nvPr/>
            </p:nvSpPr>
            <p:spPr>
              <a:xfrm>
                <a:off x="1959396" y="2892798"/>
                <a:ext cx="5293293" cy="432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여가활동 지속 년 수 데이터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‘KOSIS‘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데이터 활용</a:t>
                </a:r>
                <a:endPara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endParaRPr>
              </a:p>
            </p:txBody>
          </p:sp>
        </p:grpSp>
        <p:sp>
          <p:nvSpPr>
            <p:cNvPr id="54" name="Google Shape;96;p2">
              <a:extLst>
                <a:ext uri="{FF2B5EF4-FFF2-40B4-BE49-F238E27FC236}">
                  <a16:creationId xmlns:a16="http://schemas.microsoft.com/office/drawing/2014/main" id="{283889CF-CF97-45F7-8D11-781F6767052B}"/>
                </a:ext>
              </a:extLst>
            </p:cNvPr>
            <p:cNvSpPr txBox="1"/>
            <p:nvPr/>
          </p:nvSpPr>
          <p:spPr>
            <a:xfrm>
              <a:off x="1898494" y="3376031"/>
              <a:ext cx="4894208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여가활동 항목별 지속 기간 비율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  <p:sp>
          <p:nvSpPr>
            <p:cNvPr id="55" name="Google Shape;96;p2">
              <a:extLst>
                <a:ext uri="{FF2B5EF4-FFF2-40B4-BE49-F238E27FC236}">
                  <a16:creationId xmlns:a16="http://schemas.microsoft.com/office/drawing/2014/main" id="{7BAFEC9C-A7D2-49F7-B907-6D2B14975FDD}"/>
                </a:ext>
              </a:extLst>
            </p:cNvPr>
            <p:cNvSpPr txBox="1"/>
            <p:nvPr/>
          </p:nvSpPr>
          <p:spPr>
            <a:xfrm>
              <a:off x="1903390" y="3594839"/>
              <a:ext cx="4894208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연령대별 여가활동 참여 지속 기간 분석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90550F-42C2-4A92-8740-084003E754BB}"/>
              </a:ext>
            </a:extLst>
          </p:cNvPr>
          <p:cNvGrpSpPr/>
          <p:nvPr/>
        </p:nvGrpSpPr>
        <p:grpSpPr>
          <a:xfrm>
            <a:off x="1286374" y="3925319"/>
            <a:ext cx="5940652" cy="979260"/>
            <a:chOff x="1286374" y="3941185"/>
            <a:chExt cx="5940652" cy="9792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C88E4C4-CCBA-4D2E-A766-27E81ABEBC58}"/>
                </a:ext>
              </a:extLst>
            </p:cNvPr>
            <p:cNvGrpSpPr/>
            <p:nvPr/>
          </p:nvGrpSpPr>
          <p:grpSpPr>
            <a:xfrm>
              <a:off x="1286374" y="3941185"/>
              <a:ext cx="5940652" cy="602825"/>
              <a:chOff x="1286374" y="3677963"/>
              <a:chExt cx="6425066" cy="770110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53F459B9-095D-4C8F-B83B-988FC04D4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374" y="3677963"/>
                <a:ext cx="673023" cy="770110"/>
              </a:xfrm>
              <a:prstGeom prst="rect">
                <a:avLst/>
              </a:prstGeom>
            </p:spPr>
          </p:pic>
          <p:sp>
            <p:nvSpPr>
              <p:cNvPr id="49" name="Google Shape;96;p2">
                <a:extLst>
                  <a:ext uri="{FF2B5EF4-FFF2-40B4-BE49-F238E27FC236}">
                    <a16:creationId xmlns:a16="http://schemas.microsoft.com/office/drawing/2014/main" id="{0BAD0EE8-2188-4CF7-87DB-15D76AEEFFAC}"/>
                  </a:ext>
                </a:extLst>
              </p:cNvPr>
              <p:cNvSpPr txBox="1"/>
              <p:nvPr/>
            </p:nvSpPr>
            <p:spPr>
              <a:xfrm>
                <a:off x="1959396" y="3862984"/>
                <a:ext cx="5752044" cy="432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여가활동 항목별 참여 비율 데이터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‘KOSIS‘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데이터 활용</a:t>
                </a:r>
                <a:endPara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endParaRPr>
              </a:p>
            </p:txBody>
          </p:sp>
        </p:grpSp>
        <p:sp>
          <p:nvSpPr>
            <p:cNvPr id="56" name="Google Shape;96;p2">
              <a:extLst>
                <a:ext uri="{FF2B5EF4-FFF2-40B4-BE49-F238E27FC236}">
                  <a16:creationId xmlns:a16="http://schemas.microsoft.com/office/drawing/2014/main" id="{651B4703-A75E-4BD0-AB43-7735ADFF062D}"/>
                </a:ext>
              </a:extLst>
            </p:cNvPr>
            <p:cNvSpPr txBox="1"/>
            <p:nvPr/>
          </p:nvSpPr>
          <p:spPr>
            <a:xfrm>
              <a:off x="1879629" y="4409290"/>
              <a:ext cx="4894208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altLang="ko-KR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</a:t>
              </a: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년간 참여한 여가활동 종류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  <p:sp>
          <p:nvSpPr>
            <p:cNvPr id="57" name="Google Shape;96;p2">
              <a:extLst>
                <a:ext uri="{FF2B5EF4-FFF2-40B4-BE49-F238E27FC236}">
                  <a16:creationId xmlns:a16="http://schemas.microsoft.com/office/drawing/2014/main" id="{658C0FB2-402A-4864-B50D-7BE2B699DB5F}"/>
                </a:ext>
              </a:extLst>
            </p:cNvPr>
            <p:cNvSpPr txBox="1"/>
            <p:nvPr/>
          </p:nvSpPr>
          <p:spPr>
            <a:xfrm>
              <a:off x="1884525" y="4628098"/>
              <a:ext cx="4894208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연령대별 여가활동 빈도수 비율 분석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3A7515-1F82-4BB7-92B0-F1EE070290BC}"/>
              </a:ext>
            </a:extLst>
          </p:cNvPr>
          <p:cNvGrpSpPr/>
          <p:nvPr/>
        </p:nvGrpSpPr>
        <p:grpSpPr>
          <a:xfrm>
            <a:off x="1281110" y="5060048"/>
            <a:ext cx="5856106" cy="998036"/>
            <a:chOff x="1281110" y="5060048"/>
            <a:chExt cx="5856106" cy="99803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67DD782-4808-41BF-AE9A-B5CF0CE0123E}"/>
                </a:ext>
              </a:extLst>
            </p:cNvPr>
            <p:cNvGrpSpPr/>
            <p:nvPr/>
          </p:nvGrpSpPr>
          <p:grpSpPr>
            <a:xfrm>
              <a:off x="1281110" y="5060048"/>
              <a:ext cx="5856106" cy="602825"/>
              <a:chOff x="1286375" y="4576705"/>
              <a:chExt cx="6333626" cy="770110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63EB23E6-B337-4FE4-8274-CB6E50BED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375" y="4576705"/>
                <a:ext cx="673023" cy="770110"/>
              </a:xfrm>
              <a:prstGeom prst="rect">
                <a:avLst/>
              </a:prstGeom>
            </p:spPr>
          </p:pic>
          <p:sp>
            <p:nvSpPr>
              <p:cNvPr id="51" name="Google Shape;96;p2">
                <a:extLst>
                  <a:ext uri="{FF2B5EF4-FFF2-40B4-BE49-F238E27FC236}">
                    <a16:creationId xmlns:a16="http://schemas.microsoft.com/office/drawing/2014/main" id="{B9A9F6F1-EF12-42E2-9E89-B655B1EAD629}"/>
                  </a:ext>
                </a:extLst>
              </p:cNvPr>
              <p:cNvSpPr txBox="1"/>
              <p:nvPr/>
            </p:nvSpPr>
            <p:spPr>
              <a:xfrm>
                <a:off x="1959397" y="4761726"/>
                <a:ext cx="5660604" cy="432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여가활동 소비지출 금액 데이터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: ‘KOSIS‘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데이터 활용</a:t>
                </a:r>
                <a:endPara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endParaRPr>
              </a:p>
            </p:txBody>
          </p:sp>
        </p:grpSp>
        <p:sp>
          <p:nvSpPr>
            <p:cNvPr id="58" name="Google Shape;96;p2">
              <a:extLst>
                <a:ext uri="{FF2B5EF4-FFF2-40B4-BE49-F238E27FC236}">
                  <a16:creationId xmlns:a16="http://schemas.microsoft.com/office/drawing/2014/main" id="{31945153-8E24-4391-B56E-BA700D5156E3}"/>
                </a:ext>
              </a:extLst>
            </p:cNvPr>
            <p:cNvSpPr txBox="1"/>
            <p:nvPr/>
          </p:nvSpPr>
          <p:spPr>
            <a:xfrm>
              <a:off x="1874733" y="5546929"/>
              <a:ext cx="4894208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연령별 여가활동에 사용되는 소비지출 범위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  <p:sp>
          <p:nvSpPr>
            <p:cNvPr id="59" name="Google Shape;96;p2">
              <a:extLst>
                <a:ext uri="{FF2B5EF4-FFF2-40B4-BE49-F238E27FC236}">
                  <a16:creationId xmlns:a16="http://schemas.microsoft.com/office/drawing/2014/main" id="{8E47641F-5D35-44CE-BEB5-6E104B8E218E}"/>
                </a:ext>
              </a:extLst>
            </p:cNvPr>
            <p:cNvSpPr txBox="1"/>
            <p:nvPr/>
          </p:nvSpPr>
          <p:spPr>
            <a:xfrm>
              <a:off x="1879629" y="5765737"/>
              <a:ext cx="4894208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연령대별 여가활동에 소비하는 지출 범위 비율 분석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49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Chapter.2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개요</a:t>
            </a:r>
            <a:r>
              <a:rPr lang="en-US" altLang="ko-KR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2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명세서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8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8BAEB6-BA55-4B3A-84CA-9923D63F38A0}"/>
              </a:ext>
            </a:extLst>
          </p:cNvPr>
          <p:cNvGrpSpPr/>
          <p:nvPr/>
        </p:nvGrpSpPr>
        <p:grpSpPr>
          <a:xfrm>
            <a:off x="3565860" y="3157415"/>
            <a:ext cx="4904368" cy="581744"/>
            <a:chOff x="838200" y="2799268"/>
            <a:chExt cx="4904368" cy="581744"/>
          </a:xfrm>
        </p:grpSpPr>
        <p:sp>
          <p:nvSpPr>
            <p:cNvPr id="40" name="Google Shape;96;p2">
              <a:extLst>
                <a:ext uri="{FF2B5EF4-FFF2-40B4-BE49-F238E27FC236}">
                  <a16:creationId xmlns:a16="http://schemas.microsoft.com/office/drawing/2014/main" id="{59CEF207-5ABC-4C60-B34A-7E8B4D389647}"/>
                </a:ext>
              </a:extLst>
            </p:cNvPr>
            <p:cNvSpPr txBox="1"/>
            <p:nvPr/>
          </p:nvSpPr>
          <p:spPr>
            <a:xfrm>
              <a:off x="848360" y="2799268"/>
              <a:ext cx="4894208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통계 기법에 대한 이해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sp>
          <p:nvSpPr>
            <p:cNvPr id="54" name="Google Shape;96;p2">
              <a:extLst>
                <a:ext uri="{FF2B5EF4-FFF2-40B4-BE49-F238E27FC236}">
                  <a16:creationId xmlns:a16="http://schemas.microsoft.com/office/drawing/2014/main" id="{283889CF-CF97-45F7-8D11-781F6767052B}"/>
                </a:ext>
              </a:extLst>
            </p:cNvPr>
            <p:cNvSpPr txBox="1"/>
            <p:nvPr/>
          </p:nvSpPr>
          <p:spPr>
            <a:xfrm>
              <a:off x="838200" y="3088665"/>
              <a:ext cx="4894208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적절한 통계 기법과 수치에 대한 이해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8F9276-70CD-4D86-B1A8-3C9EF3C570EB}"/>
              </a:ext>
            </a:extLst>
          </p:cNvPr>
          <p:cNvGrpSpPr/>
          <p:nvPr/>
        </p:nvGrpSpPr>
        <p:grpSpPr>
          <a:xfrm>
            <a:off x="944880" y="3157415"/>
            <a:ext cx="4904368" cy="581744"/>
            <a:chOff x="828040" y="3886068"/>
            <a:chExt cx="4904368" cy="581744"/>
          </a:xfrm>
        </p:grpSpPr>
        <p:sp>
          <p:nvSpPr>
            <p:cNvPr id="46" name="Google Shape;96;p2">
              <a:extLst>
                <a:ext uri="{FF2B5EF4-FFF2-40B4-BE49-F238E27FC236}">
                  <a16:creationId xmlns:a16="http://schemas.microsoft.com/office/drawing/2014/main" id="{2EA9C890-FE14-4159-982C-A9F2179B8A2B}"/>
                </a:ext>
              </a:extLst>
            </p:cNvPr>
            <p:cNvSpPr txBox="1"/>
            <p:nvPr/>
          </p:nvSpPr>
          <p:spPr>
            <a:xfrm>
              <a:off x="838200" y="3886068"/>
              <a:ext cx="4894208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데이터의 </a:t>
              </a: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신뢰</a:t>
              </a: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성</a:t>
              </a:r>
            </a:p>
          </p:txBody>
        </p:sp>
        <p:sp>
          <p:nvSpPr>
            <p:cNvPr id="47" name="Google Shape;96;p2">
              <a:extLst>
                <a:ext uri="{FF2B5EF4-FFF2-40B4-BE49-F238E27FC236}">
                  <a16:creationId xmlns:a16="http://schemas.microsoft.com/office/drawing/2014/main" id="{492599B7-DFEB-4859-8927-AC6F58CE7DCC}"/>
                </a:ext>
              </a:extLst>
            </p:cNvPr>
            <p:cNvSpPr txBox="1"/>
            <p:nvPr/>
          </p:nvSpPr>
          <p:spPr>
            <a:xfrm>
              <a:off x="828040" y="4175465"/>
              <a:ext cx="4894208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사용된 데이터의 객관성 파악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D7ED524-9B46-430B-A79C-C0BA50EC1701}"/>
              </a:ext>
            </a:extLst>
          </p:cNvPr>
          <p:cNvGrpSpPr/>
          <p:nvPr/>
        </p:nvGrpSpPr>
        <p:grpSpPr>
          <a:xfrm>
            <a:off x="6509579" y="3157415"/>
            <a:ext cx="4904368" cy="581744"/>
            <a:chOff x="838200" y="2799268"/>
            <a:chExt cx="4904368" cy="581744"/>
          </a:xfrm>
        </p:grpSpPr>
        <p:sp>
          <p:nvSpPr>
            <p:cNvPr id="64" name="Google Shape;96;p2">
              <a:extLst>
                <a:ext uri="{FF2B5EF4-FFF2-40B4-BE49-F238E27FC236}">
                  <a16:creationId xmlns:a16="http://schemas.microsoft.com/office/drawing/2014/main" id="{E41F074D-57BC-4E60-A128-133D575FBE1F}"/>
                </a:ext>
              </a:extLst>
            </p:cNvPr>
            <p:cNvSpPr txBox="1"/>
            <p:nvPr/>
          </p:nvSpPr>
          <p:spPr>
            <a:xfrm>
              <a:off x="848360" y="2799268"/>
              <a:ext cx="4894208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대안적 설명</a:t>
              </a:r>
            </a:p>
          </p:txBody>
        </p:sp>
        <p:sp>
          <p:nvSpPr>
            <p:cNvPr id="65" name="Google Shape;96;p2">
              <a:extLst>
                <a:ext uri="{FF2B5EF4-FFF2-40B4-BE49-F238E27FC236}">
                  <a16:creationId xmlns:a16="http://schemas.microsoft.com/office/drawing/2014/main" id="{838381AB-DE97-482D-A7A2-51CCBEA385BB}"/>
                </a:ext>
              </a:extLst>
            </p:cNvPr>
            <p:cNvSpPr txBox="1"/>
            <p:nvPr/>
          </p:nvSpPr>
          <p:spPr>
            <a:xfrm>
              <a:off x="838200" y="3088665"/>
              <a:ext cx="4894208" cy="292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300" b="0" i="0" u="none" strike="noStrike" dirty="0">
                  <a:solidFill>
                    <a:srgbClr val="000000"/>
                  </a:solidFill>
                  <a:effectLst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분석 결과에 대한 대안적 설명도 고려</a:t>
              </a:r>
              <a:endParaRPr lang="ko-KR" altLang="en-US" sz="1300" b="0" i="0" u="none" strike="noStrike" cap="none" dirty="0">
                <a:solidFill>
                  <a:schemeClr val="tx1"/>
                </a:solidFill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  <a:sym typeface="Arial"/>
              </a:endParaRPr>
            </a:p>
          </p:txBody>
        </p:sp>
      </p:grpSp>
      <p:sp>
        <p:nvSpPr>
          <p:cNvPr id="70" name="Google Shape;96;p2">
            <a:extLst>
              <a:ext uri="{FF2B5EF4-FFF2-40B4-BE49-F238E27FC236}">
                <a16:creationId xmlns:a16="http://schemas.microsoft.com/office/drawing/2014/main" id="{D939FB23-FF05-42C4-B21A-02BEE1E5FF13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defRPr/>
            </a:pPr>
            <a:r>
              <a:rPr lang="ko-KR" altLang="en-US" sz="1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결과 해석 시 고려사항</a:t>
            </a:r>
            <a:endParaRPr lang="ko-KR" altLang="en-US" sz="1800" b="0" i="0" u="none" strike="noStrike" cap="none" dirty="0">
              <a:solidFill>
                <a:schemeClr val="tx1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AE1A502-EF6D-49DC-BB7D-B3C1E3C83C2E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955040" y="1757792"/>
            <a:ext cx="23404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0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06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rgbClr val="006640"/>
                </a:solidFill>
                <a:uFillTx/>
              </a:rPr>
              <a:t>Chapter.2  </a:t>
            </a:r>
            <a:r>
              <a:rPr lang="ko-KR" altLang="en-US" sz="3600" dirty="0">
                <a:solidFill>
                  <a:srgbClr val="00664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</a:t>
            </a:r>
            <a:r>
              <a:rPr lang="ko-KR" altLang="en-US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개요</a:t>
            </a:r>
            <a:r>
              <a:rPr lang="en-US" altLang="ko-KR" sz="36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2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 </a:t>
            </a:r>
            <a:r>
              <a:rPr lang="ko-KR" altLang="en-US" sz="3200" dirty="0">
                <a:solidFill>
                  <a:srgbClr val="006640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명세서</a:t>
            </a:r>
            <a:endParaRPr lang="en-US" altLang="ko-KR" sz="3200" dirty="0">
              <a:solidFill>
                <a:srgbClr val="006640"/>
              </a:solidFill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fld id="{00000000-1234-1234-1234-123412341234}" type="slidenum">
              <a:rPr lang="en-US">
                <a:uFillTx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t>9</a:t>
            </a:fld>
            <a:endParaRPr lang="en-US">
              <a:uFillTx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5EF2C9-878D-4FE9-AB77-DB431ED34020}"/>
              </a:ext>
            </a:extLst>
          </p:cNvPr>
          <p:cNvGrpSpPr/>
          <p:nvPr/>
        </p:nvGrpSpPr>
        <p:grpSpPr>
          <a:xfrm>
            <a:off x="10198814" y="880732"/>
            <a:ext cx="1993186" cy="602823"/>
            <a:chOff x="10198814" y="680445"/>
            <a:chExt cx="1993186" cy="602823"/>
          </a:xfrm>
          <a:solidFill>
            <a:srgbClr val="A8D08C"/>
          </a:solidFill>
        </p:grpSpPr>
        <p:sp>
          <p:nvSpPr>
            <p:cNvPr id="161" name="Google Shape;152;p17"/>
            <p:cNvSpPr/>
            <p:nvPr/>
          </p:nvSpPr>
          <p:spPr>
            <a:xfrm rot="10800000">
              <a:off x="10198814" y="680445"/>
              <a:ext cx="1993186" cy="602823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0639318" y="797190"/>
              <a:ext cx="142896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94DCC-4C07-414D-95D6-C1171C8CF4A0}"/>
              </a:ext>
            </a:extLst>
          </p:cNvPr>
          <p:cNvGrpSpPr/>
          <p:nvPr/>
        </p:nvGrpSpPr>
        <p:grpSpPr>
          <a:xfrm>
            <a:off x="10198814" y="1779474"/>
            <a:ext cx="1993186" cy="602824"/>
            <a:chOff x="10198814" y="1539981"/>
            <a:chExt cx="1993186" cy="602824"/>
          </a:xfrm>
          <a:solidFill>
            <a:srgbClr val="00462A"/>
          </a:solidFill>
        </p:grpSpPr>
        <p:sp>
          <p:nvSpPr>
            <p:cNvPr id="162" name="Google Shape;154;p17"/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grpFill/>
            <a:ln w="25400" cap="flat" cmpd="sng">
              <a:noFill/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b="0" i="0" u="none" strike="noStrike" cap="none" dirty="0">
                  <a:solidFill>
                    <a:schemeClr val="lt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데이터 개요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1524B0-0857-465F-B896-F4982E2C7E7A}"/>
              </a:ext>
            </a:extLst>
          </p:cNvPr>
          <p:cNvGrpSpPr/>
          <p:nvPr/>
        </p:nvGrpSpPr>
        <p:grpSpPr>
          <a:xfrm>
            <a:off x="10198814" y="2678217"/>
            <a:ext cx="1993186" cy="602824"/>
            <a:chOff x="10198814" y="1539981"/>
            <a:chExt cx="1993186" cy="602824"/>
          </a:xfrm>
        </p:grpSpPr>
        <p:sp>
          <p:nvSpPr>
            <p:cNvPr id="15" name="Google Shape;154;p17">
              <a:extLst>
                <a:ext uri="{FF2B5EF4-FFF2-40B4-BE49-F238E27FC236}">
                  <a16:creationId xmlns:a16="http://schemas.microsoft.com/office/drawing/2014/main" id="{000D9382-48CF-4FB9-A699-5F0A6D5CB05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6" name="Google Shape;157;p17">
              <a:extLst>
                <a:ext uri="{FF2B5EF4-FFF2-40B4-BE49-F238E27FC236}">
                  <a16:creationId xmlns:a16="http://schemas.microsoft.com/office/drawing/2014/main" id="{4AADE7F2-A853-4923-A6EE-31D7E1F75450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분석방법론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DA4192-013B-4893-9E20-2510E18B2D67}"/>
              </a:ext>
            </a:extLst>
          </p:cNvPr>
          <p:cNvGrpSpPr/>
          <p:nvPr/>
        </p:nvGrpSpPr>
        <p:grpSpPr>
          <a:xfrm>
            <a:off x="10198814" y="3576960"/>
            <a:ext cx="1993186" cy="602824"/>
            <a:chOff x="10198814" y="1539981"/>
            <a:chExt cx="1993186" cy="602824"/>
          </a:xfrm>
        </p:grpSpPr>
        <p:sp>
          <p:nvSpPr>
            <p:cNvPr id="18" name="Google Shape;154;p17">
              <a:extLst>
                <a:ext uri="{FF2B5EF4-FFF2-40B4-BE49-F238E27FC236}">
                  <a16:creationId xmlns:a16="http://schemas.microsoft.com/office/drawing/2014/main" id="{CA8065B9-B625-4747-8237-8FD908C7FCE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19" name="Google Shape;157;p17">
              <a:extLst>
                <a:ext uri="{FF2B5EF4-FFF2-40B4-BE49-F238E27FC236}">
                  <a16:creationId xmlns:a16="http://schemas.microsoft.com/office/drawing/2014/main" id="{7DCFF547-266F-4B99-823A-F19E69F40F64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결과 및 해석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090711-ABC5-4425-892B-E1E55452A3DD}"/>
              </a:ext>
            </a:extLst>
          </p:cNvPr>
          <p:cNvGrpSpPr/>
          <p:nvPr/>
        </p:nvGrpSpPr>
        <p:grpSpPr>
          <a:xfrm>
            <a:off x="10198814" y="4475703"/>
            <a:ext cx="1993186" cy="602824"/>
            <a:chOff x="10198814" y="1539981"/>
            <a:chExt cx="1993186" cy="602824"/>
          </a:xfrm>
        </p:grpSpPr>
        <p:sp>
          <p:nvSpPr>
            <p:cNvPr id="21" name="Google Shape;154;p17">
              <a:extLst>
                <a:ext uri="{FF2B5EF4-FFF2-40B4-BE49-F238E27FC236}">
                  <a16:creationId xmlns:a16="http://schemas.microsoft.com/office/drawing/2014/main" id="{FBB363E6-6808-4C8E-A47A-0CCD26854F73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2" name="Google Shape;157;p17">
              <a:extLst>
                <a:ext uri="{FF2B5EF4-FFF2-40B4-BE49-F238E27FC236}">
                  <a16:creationId xmlns:a16="http://schemas.microsoft.com/office/drawing/2014/main" id="{A8A4F509-7112-4492-99B2-5AC42F6F1471}"/>
                </a:ext>
              </a:extLst>
            </p:cNvPr>
            <p:cNvSpPr txBox="1"/>
            <p:nvPr/>
          </p:nvSpPr>
          <p:spPr>
            <a:xfrm>
              <a:off x="10635894" y="1656748"/>
              <a:ext cx="155610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결론 및 제언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C984E-EF59-4911-A566-FC66102791BD}"/>
              </a:ext>
            </a:extLst>
          </p:cNvPr>
          <p:cNvGrpSpPr/>
          <p:nvPr/>
        </p:nvGrpSpPr>
        <p:grpSpPr>
          <a:xfrm>
            <a:off x="10198814" y="5374445"/>
            <a:ext cx="1993186" cy="602824"/>
            <a:chOff x="10198814" y="1539981"/>
            <a:chExt cx="1993186" cy="602824"/>
          </a:xfrm>
        </p:grpSpPr>
        <p:sp>
          <p:nvSpPr>
            <p:cNvPr id="24" name="Google Shape;154;p17">
              <a:extLst>
                <a:ext uri="{FF2B5EF4-FFF2-40B4-BE49-F238E27FC236}">
                  <a16:creationId xmlns:a16="http://schemas.microsoft.com/office/drawing/2014/main" id="{2A8B780A-2899-430E-AF08-BB5AE0E6983F}"/>
                </a:ext>
              </a:extLst>
            </p:cNvPr>
            <p:cNvSpPr/>
            <p:nvPr/>
          </p:nvSpPr>
          <p:spPr>
            <a:xfrm rot="10800000">
              <a:off x="10198814" y="1539981"/>
              <a:ext cx="1993186" cy="602824"/>
            </a:xfrm>
            <a:prstGeom prst="homePlate">
              <a:avLst>
                <a:gd name="adj" fmla="val 50000"/>
              </a:avLst>
            </a:prstGeom>
            <a:solidFill>
              <a:srgbClr val="A8D08C"/>
            </a:solidFill>
            <a:ln w="25400" cap="flat" cmpd="sng">
              <a:solidFill>
                <a:srgbClr val="A8D08C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chemeClr val="lt1"/>
                </a:solidFill>
                <a:uFillTx/>
                <a:latin typeface="Calibri"/>
                <a:cs typeface="Calibri"/>
                <a:sym typeface="Arial"/>
              </a:endParaRPr>
            </a:p>
          </p:txBody>
        </p:sp>
        <p:sp>
          <p:nvSpPr>
            <p:cNvPr id="25" name="Google Shape;157;p17">
              <a:extLst>
                <a:ext uri="{FF2B5EF4-FFF2-40B4-BE49-F238E27FC236}">
                  <a16:creationId xmlns:a16="http://schemas.microsoft.com/office/drawing/2014/main" id="{5F7F0BBF-AE00-4173-9BF3-DBB618F2B946}"/>
                </a:ext>
              </a:extLst>
            </p:cNvPr>
            <p:cNvSpPr txBox="1"/>
            <p:nvPr/>
          </p:nvSpPr>
          <p:spPr>
            <a:xfrm>
              <a:off x="10465904" y="1656748"/>
              <a:ext cx="1726096" cy="36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800" dirty="0">
                  <a:solidFill>
                    <a:schemeClr val="l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부록 및 참고자료</a:t>
              </a:r>
              <a:endParaRPr sz="1800" b="0" i="0" u="none" strike="noStrike" cap="none" dirty="0">
                <a:solidFill>
                  <a:schemeClr val="lt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A9CE4A-33ED-4AEA-9C77-0881BEBD5577}"/>
              </a:ext>
            </a:extLst>
          </p:cNvPr>
          <p:cNvGrpSpPr/>
          <p:nvPr/>
        </p:nvGrpSpPr>
        <p:grpSpPr>
          <a:xfrm>
            <a:off x="5431617" y="2175629"/>
            <a:ext cx="4900742" cy="3618955"/>
            <a:chOff x="2298871" y="2190477"/>
            <a:chExt cx="4900742" cy="361895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DC244ED-825D-47E9-ADC1-D74FD6371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4640" y="2190477"/>
              <a:ext cx="532488" cy="600128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19F43CE-6345-4DDC-A212-65022244EF22}"/>
                </a:ext>
              </a:extLst>
            </p:cNvPr>
            <p:cNvGrpSpPr/>
            <p:nvPr/>
          </p:nvGrpSpPr>
          <p:grpSpPr>
            <a:xfrm>
              <a:off x="2772767" y="3608906"/>
              <a:ext cx="1993185" cy="888572"/>
              <a:chOff x="2800155" y="3310570"/>
              <a:chExt cx="1993185" cy="8885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98AAC665-08ED-4398-8AB1-57B275CAF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0504" y="3310570"/>
                <a:ext cx="532488" cy="600128"/>
              </a:xfrm>
              <a:prstGeom prst="rect">
                <a:avLst/>
              </a:prstGeom>
            </p:spPr>
          </p:pic>
          <p:sp>
            <p:nvSpPr>
              <p:cNvPr id="51" name="Google Shape;96;p2">
                <a:extLst>
                  <a:ext uri="{FF2B5EF4-FFF2-40B4-BE49-F238E27FC236}">
                    <a16:creationId xmlns:a16="http://schemas.microsoft.com/office/drawing/2014/main" id="{4C4D0C73-348D-4938-A4F2-41B4F14B832E}"/>
                  </a:ext>
                </a:extLst>
              </p:cNvPr>
              <p:cNvSpPr txBox="1"/>
              <p:nvPr/>
            </p:nvSpPr>
            <p:spPr>
              <a:xfrm>
                <a:off x="2800155" y="3860628"/>
                <a:ext cx="1993185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가입한 보장상품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남자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)</a:t>
                </a:r>
                <a:endPara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CB28B03-EA0F-4F9A-8D53-93E78D78D5C0}"/>
                </a:ext>
              </a:extLst>
            </p:cNvPr>
            <p:cNvGrpSpPr/>
            <p:nvPr/>
          </p:nvGrpSpPr>
          <p:grpSpPr>
            <a:xfrm>
              <a:off x="4718954" y="3588826"/>
              <a:ext cx="1993185" cy="907786"/>
              <a:chOff x="4718954" y="3291356"/>
              <a:chExt cx="1993185" cy="907786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DAA2B5E-86CD-436D-9580-35EE84B41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6164" y="3291356"/>
                <a:ext cx="532488" cy="600128"/>
              </a:xfrm>
              <a:prstGeom prst="rect">
                <a:avLst/>
              </a:prstGeom>
            </p:spPr>
          </p:pic>
          <p:sp>
            <p:nvSpPr>
              <p:cNvPr id="53" name="Google Shape;96;p2">
                <a:extLst>
                  <a:ext uri="{FF2B5EF4-FFF2-40B4-BE49-F238E27FC236}">
                    <a16:creationId xmlns:a16="http://schemas.microsoft.com/office/drawing/2014/main" id="{A08E321E-9C5E-4F8B-841C-5828DD80C80D}"/>
                  </a:ext>
                </a:extLst>
              </p:cNvPr>
              <p:cNvSpPr txBox="1"/>
              <p:nvPr/>
            </p:nvSpPr>
            <p:spPr>
              <a:xfrm>
                <a:off x="4718954" y="3860628"/>
                <a:ext cx="1993185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  <a:defRPr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가입한 보장상품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여자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)</a:t>
                </a:r>
                <a:endPara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8BB0166-91C8-4E2A-8B35-E924108AFB17}"/>
                </a:ext>
              </a:extLst>
            </p:cNvPr>
            <p:cNvGrpSpPr/>
            <p:nvPr/>
          </p:nvGrpSpPr>
          <p:grpSpPr>
            <a:xfrm>
              <a:off x="3769360" y="3049438"/>
              <a:ext cx="1963048" cy="564982"/>
              <a:chOff x="3769360" y="2660818"/>
              <a:chExt cx="1963048" cy="564982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44FAE2C1-255A-416A-BFA2-088C9D5F45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0884" y="2660818"/>
                <a:ext cx="0" cy="2400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9997B09B-3DAC-4EC7-A251-231247396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9360" y="2900830"/>
                <a:ext cx="196304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48BB579-386D-4C63-A1F5-E8B08847F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9360" y="2900830"/>
                <a:ext cx="0" cy="3249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7633353-3727-4576-ADAB-7EF5857D2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2408" y="2900830"/>
                <a:ext cx="0" cy="3249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Google Shape;96;p2">
              <a:extLst>
                <a:ext uri="{FF2B5EF4-FFF2-40B4-BE49-F238E27FC236}">
                  <a16:creationId xmlns:a16="http://schemas.microsoft.com/office/drawing/2014/main" id="{B39666CF-72E3-4AE4-B8AD-931111E2A183}"/>
                </a:ext>
              </a:extLst>
            </p:cNvPr>
            <p:cNvSpPr txBox="1"/>
            <p:nvPr/>
          </p:nvSpPr>
          <p:spPr>
            <a:xfrm>
              <a:off x="3700086" y="2747015"/>
              <a:ext cx="2099274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보험 가입 </a:t>
              </a:r>
              <a:r>
                <a:rPr lang="en-US" altLang="ko-KR" sz="16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ROW DATA</a:t>
              </a:r>
              <a:endParaRPr lang="ko-KR" altLang="en-US" sz="16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3D551A4-DBCD-4017-935D-EBAEAF9C73DB}"/>
                </a:ext>
              </a:extLst>
            </p:cNvPr>
            <p:cNvCxnSpPr>
              <a:cxnSpLocks/>
            </p:cNvCxnSpPr>
            <p:nvPr/>
          </p:nvCxnSpPr>
          <p:spPr>
            <a:xfrm>
              <a:off x="4750884" y="4586138"/>
              <a:ext cx="0" cy="240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A71F914-905A-4399-8CD3-E2BCF2F4E488}"/>
                </a:ext>
              </a:extLst>
            </p:cNvPr>
            <p:cNvGrpSpPr/>
            <p:nvPr/>
          </p:nvGrpSpPr>
          <p:grpSpPr>
            <a:xfrm>
              <a:off x="3337986" y="5192982"/>
              <a:ext cx="2855932" cy="276965"/>
              <a:chOff x="3159760" y="4754078"/>
              <a:chExt cx="3241040" cy="257642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B733414-A937-4271-8090-295D3A067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59760" y="4765190"/>
                <a:ext cx="3241040" cy="52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E76BD96-5FB3-478B-BAC0-808806702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9554" y="4771708"/>
                <a:ext cx="0" cy="2400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0C41655F-1E16-4DB6-9590-2C3F095CA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0434" y="4754078"/>
                <a:ext cx="0" cy="2400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Google Shape;96;p2">
              <a:extLst>
                <a:ext uri="{FF2B5EF4-FFF2-40B4-BE49-F238E27FC236}">
                  <a16:creationId xmlns:a16="http://schemas.microsoft.com/office/drawing/2014/main" id="{0CEBA708-96B4-4686-8CEF-AD600884AA92}"/>
                </a:ext>
              </a:extLst>
            </p:cNvPr>
            <p:cNvSpPr txBox="1"/>
            <p:nvPr/>
          </p:nvSpPr>
          <p:spPr>
            <a:xfrm>
              <a:off x="3754291" y="4822665"/>
              <a:ext cx="1993185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연령별 여가활동 비율</a:t>
              </a:r>
            </a:p>
          </p:txBody>
        </p:sp>
        <p:sp>
          <p:nvSpPr>
            <p:cNvPr id="79" name="Google Shape;96;p2">
              <a:extLst>
                <a:ext uri="{FF2B5EF4-FFF2-40B4-BE49-F238E27FC236}">
                  <a16:creationId xmlns:a16="http://schemas.microsoft.com/office/drawing/2014/main" id="{75ABF6CE-4DC2-479A-978C-EDA1DC138D50}"/>
                </a:ext>
              </a:extLst>
            </p:cNvPr>
            <p:cNvSpPr txBox="1"/>
            <p:nvPr/>
          </p:nvSpPr>
          <p:spPr>
            <a:xfrm>
              <a:off x="5206428" y="5470918"/>
              <a:ext cx="1993185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가구형태</a:t>
              </a:r>
            </a:p>
          </p:txBody>
        </p:sp>
        <p:sp>
          <p:nvSpPr>
            <p:cNvPr id="81" name="Google Shape;96;p2">
              <a:extLst>
                <a:ext uri="{FF2B5EF4-FFF2-40B4-BE49-F238E27FC236}">
                  <a16:creationId xmlns:a16="http://schemas.microsoft.com/office/drawing/2014/main" id="{AF3DA1EB-2029-4320-BE6D-FEDADA374E41}"/>
                </a:ext>
              </a:extLst>
            </p:cNvPr>
            <p:cNvSpPr txBox="1"/>
            <p:nvPr/>
          </p:nvSpPr>
          <p:spPr>
            <a:xfrm>
              <a:off x="2298871" y="5470918"/>
              <a:ext cx="1993185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sz="1600" b="0" i="0" u="none" strike="noStrike" cap="none" dirty="0">
                  <a:solidFill>
                    <a:schemeClr val="tx1"/>
                  </a:solidFill>
                  <a:uFillTx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  <a:sym typeface="Arial"/>
                </a:rPr>
                <a:t>가구별 소득</a:t>
              </a:r>
            </a:p>
          </p:txBody>
        </p:sp>
      </p:grpSp>
      <p:sp>
        <p:nvSpPr>
          <p:cNvPr id="86" name="Google Shape;96;p2">
            <a:extLst>
              <a:ext uri="{FF2B5EF4-FFF2-40B4-BE49-F238E27FC236}">
                <a16:creationId xmlns:a16="http://schemas.microsoft.com/office/drawing/2014/main" id="{1377A5C4-B460-41E6-BC63-78682BD2CF8A}"/>
              </a:ext>
            </a:extLst>
          </p:cNvPr>
          <p:cNvSpPr txBox="1"/>
          <p:nvPr/>
        </p:nvSpPr>
        <p:spPr>
          <a:xfrm>
            <a:off x="848360" y="1388501"/>
            <a:ext cx="4894208" cy="36929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800" b="0" i="0" u="none" strike="noStrike" cap="none" dirty="0">
                <a:solidFill>
                  <a:schemeClr val="tx1"/>
                </a:solidFill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주요 구조 및 변수 설명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464789A-5468-49C7-B538-9051168AC1B1}"/>
              </a:ext>
            </a:extLst>
          </p:cNvPr>
          <p:cNvCxnSpPr>
            <a:cxnSpLocks/>
          </p:cNvCxnSpPr>
          <p:nvPr/>
        </p:nvCxnSpPr>
        <p:spPr>
          <a:xfrm>
            <a:off x="955040" y="1757792"/>
            <a:ext cx="19710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DC4177-FC8F-40AA-B42A-18B3E097C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71" y="2089825"/>
            <a:ext cx="4767364" cy="370475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1A04DAE-5BEC-4978-BFFF-3505572AE405}"/>
              </a:ext>
            </a:extLst>
          </p:cNvPr>
          <p:cNvSpPr/>
          <p:nvPr/>
        </p:nvSpPr>
        <p:spPr>
          <a:xfrm>
            <a:off x="838200" y="5178133"/>
            <a:ext cx="4664376" cy="546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043E064-1C54-49C6-BED4-6A5D65EFB666}"/>
              </a:ext>
            </a:extLst>
          </p:cNvPr>
          <p:cNvSpPr/>
          <p:nvPr/>
        </p:nvSpPr>
        <p:spPr>
          <a:xfrm>
            <a:off x="838200" y="4617051"/>
            <a:ext cx="4664376" cy="313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0DE61A-EF27-A06F-2B7E-F0A34C0338EC}"/>
              </a:ext>
            </a:extLst>
          </p:cNvPr>
          <p:cNvSpPr/>
          <p:nvPr/>
        </p:nvSpPr>
        <p:spPr>
          <a:xfrm>
            <a:off x="838312" y="2975895"/>
            <a:ext cx="4664376" cy="546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5C15C-AAA1-CF4C-386A-18754048E285}"/>
              </a:ext>
            </a:extLst>
          </p:cNvPr>
          <p:cNvSpPr/>
          <p:nvPr/>
        </p:nvSpPr>
        <p:spPr>
          <a:xfrm>
            <a:off x="848360" y="3530623"/>
            <a:ext cx="4664376" cy="31307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1671</Words>
  <Application>Microsoft Office PowerPoint</Application>
  <PresentationFormat>와이드스크린</PresentationFormat>
  <Paragraphs>395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맑은 고딕</vt:lpstr>
      <vt:lpstr>Calibri</vt:lpstr>
      <vt:lpstr>Open Sans</vt:lpstr>
      <vt:lpstr>Pretendard SemiBold</vt:lpstr>
      <vt:lpstr>Arial</vt:lpstr>
      <vt:lpstr>Noto Sans Symbols</vt:lpstr>
      <vt:lpstr>Pretendard Medium</vt:lpstr>
      <vt:lpstr>Pretendard ExtraLight</vt:lpstr>
      <vt:lpstr>맑은 고딕</vt:lpstr>
      <vt:lpstr>Office 테마</vt:lpstr>
      <vt:lpstr>여가생활과 보험 보장항목 간의  연관성 분석</vt:lpstr>
      <vt:lpstr>Team Members</vt:lpstr>
      <vt:lpstr>목차</vt:lpstr>
      <vt:lpstr>Chapter.1  분석 개요 _ 분석 목적  </vt:lpstr>
      <vt:lpstr>Chapter.1  분석 개요 _ 분석 목적</vt:lpstr>
      <vt:lpstr>Chapter.1  분석 개요 _ 기대 효과</vt:lpstr>
      <vt:lpstr>Chapter.2  데이터 개요 _ 데이터 명세서</vt:lpstr>
      <vt:lpstr>Chapter.2  데이터 개요 _ 데이터 명세서</vt:lpstr>
      <vt:lpstr>Chapter.2  데이터 개요 _ 데이터 명세서</vt:lpstr>
      <vt:lpstr>Chapter.2  데이터 개요 _ 데이터 전처리</vt:lpstr>
      <vt:lpstr>Chapter.2  데이터 개요 _ 데이터 전처리</vt:lpstr>
      <vt:lpstr>Chapter.2  데이터 개요 _ 데이터 품질과 한계점</vt:lpstr>
      <vt:lpstr>Chapter.3  분석방법론 _ 사용된 기법</vt:lpstr>
      <vt:lpstr>Chapter.3  분석방법론 _ 사용된 기법</vt:lpstr>
      <vt:lpstr>Chapter.3  분석방법론 _ 사용 도구</vt:lpstr>
      <vt:lpstr>Chapter.4  결과 및 해석 _ 주요 결과</vt:lpstr>
      <vt:lpstr>Chapter.4  결과 및 해석 _ 주요 결과</vt:lpstr>
      <vt:lpstr>Chapter.4  결과 및 해석 _ 주요 결과</vt:lpstr>
      <vt:lpstr>Chapter.4  결과 및 해석 _ 주요 결과</vt:lpstr>
      <vt:lpstr>Chapter.4  결과 및 해석 _ 주요 결과</vt:lpstr>
      <vt:lpstr>Chapter.4  결과 및 해석 _ 주요 결과</vt:lpstr>
      <vt:lpstr>Chapter.4  결과 및 해석 _ 주요 결과</vt:lpstr>
      <vt:lpstr>Chapter.4  결과 및 해석 _ 결과 해석</vt:lpstr>
      <vt:lpstr>Chapter.5  결론 및 제언</vt:lpstr>
      <vt:lpstr>Chapter.6  부록 및 참고자료</vt:lpstr>
      <vt:lpstr>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Final Presentation Team 7 - Roberto Clemente</dc:title>
  <dc:creator>Lee Soo Ah</dc:creator>
  <cp:lastModifiedBy>MSI</cp:lastModifiedBy>
  <cp:revision>147</cp:revision>
  <dcterms:created xsi:type="dcterms:W3CDTF">2019-12-14T22:50:14Z</dcterms:created>
  <dcterms:modified xsi:type="dcterms:W3CDTF">2025-01-07T06:31:25Z</dcterms:modified>
  <cp:version/>
</cp:coreProperties>
</file>